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  <p:sldMasterId id="2147483693" r:id="rId5"/>
  </p:sldMasterIdLst>
  <p:notesMasterIdLst>
    <p:notesMasterId r:id="rId32"/>
  </p:notesMasterIdLst>
  <p:sldIdLst>
    <p:sldId id="289" r:id="rId6"/>
    <p:sldId id="316" r:id="rId7"/>
    <p:sldId id="317" r:id="rId8"/>
    <p:sldId id="294" r:id="rId9"/>
    <p:sldId id="318" r:id="rId10"/>
    <p:sldId id="302" r:id="rId11"/>
    <p:sldId id="334" r:id="rId12"/>
    <p:sldId id="291" r:id="rId13"/>
    <p:sldId id="333" r:id="rId14"/>
    <p:sldId id="331" r:id="rId15"/>
    <p:sldId id="320" r:id="rId16"/>
    <p:sldId id="332" r:id="rId17"/>
    <p:sldId id="329" r:id="rId18"/>
    <p:sldId id="330" r:id="rId19"/>
    <p:sldId id="321" r:id="rId20"/>
    <p:sldId id="327" r:id="rId21"/>
    <p:sldId id="322" r:id="rId22"/>
    <p:sldId id="323" r:id="rId23"/>
    <p:sldId id="324" r:id="rId24"/>
    <p:sldId id="325" r:id="rId25"/>
    <p:sldId id="296" r:id="rId26"/>
    <p:sldId id="278" r:id="rId27"/>
    <p:sldId id="314" r:id="rId28"/>
    <p:sldId id="293" r:id="rId29"/>
    <p:sldId id="273" r:id="rId30"/>
    <p:sldId id="287" r:id="rId31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20202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20202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20202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20202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20202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20202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20202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20202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20202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D612881-E66E-7742-47BB-20AB2E347957}" v="29" dt="2024-02-15T18:33:57.563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202020"/>
        </a:fontRef>
        <a:srgbClr val="20202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CCF"/>
          </a:solidFill>
        </a:fill>
      </a:tcStyle>
    </a:wholeTbl>
    <a:band2H>
      <a:tcTxStyle/>
      <a:tcStyle>
        <a:tcBdr/>
        <a:fill>
          <a:solidFill>
            <a:srgbClr val="E6E7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202020"/>
        </a:fontRef>
        <a:srgbClr val="20202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CCF"/>
          </a:solidFill>
        </a:fill>
      </a:tcStyle>
    </a:wholeTbl>
    <a:band2H>
      <a:tcTxStyle/>
      <a:tcStyle>
        <a:tcBdr/>
        <a:fill>
          <a:solidFill>
            <a:srgbClr val="E6E7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202020"/>
        </a:fontRef>
        <a:srgbClr val="20202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ECBDB"/>
          </a:solidFill>
        </a:fill>
      </a:tcStyle>
    </a:wholeTbl>
    <a:band2H>
      <a:tcTxStyle/>
      <a:tcStyle>
        <a:tcBdr/>
        <a:fill>
          <a:solidFill>
            <a:srgbClr val="E8E7EE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202020"/>
        </a:fontRef>
        <a:srgbClr val="20202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CD8CD"/>
          </a:solidFill>
        </a:fill>
      </a:tcStyle>
    </a:wholeTbl>
    <a:band2H>
      <a:tcTxStyle/>
      <a:tcStyle>
        <a:tcBdr/>
        <a:fill>
          <a:solidFill>
            <a:srgbClr val="E7ED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202020"/>
        </a:fontRef>
        <a:srgbClr val="20202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7E7E7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202020"/>
        </a:fontRef>
        <a:srgbClr val="20202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202020"/>
              </a:solidFill>
              <a:prstDash val="solid"/>
              <a:round/>
            </a:ln>
          </a:top>
          <a:bottom>
            <a:ln w="25400" cap="flat">
              <a:solidFill>
                <a:srgbClr val="20202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202020"/>
              </a:solidFill>
              <a:prstDash val="solid"/>
              <a:round/>
            </a:ln>
          </a:top>
          <a:bottom>
            <a:ln w="25400" cap="flat">
              <a:solidFill>
                <a:srgbClr val="20202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202020"/>
        </a:fontRef>
        <a:srgbClr val="20202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CBCB"/>
          </a:solidFill>
        </a:fill>
      </a:tcStyle>
    </a:wholeTbl>
    <a:band2H>
      <a:tcTxStyle/>
      <a:tcStyle>
        <a:tcBdr/>
        <a:fill>
          <a:solidFill>
            <a:srgbClr val="E7E7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20202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20202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20202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69"/>
    <p:restoredTop sz="93540"/>
  </p:normalViewPr>
  <p:slideViewPr>
    <p:cSldViewPr snapToGrid="0">
      <p:cViewPr varScale="1">
        <p:scale>
          <a:sx n="101" d="100"/>
          <a:sy n="101" d="100"/>
        </p:scale>
        <p:origin x="200" y="7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37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600990-C37D-4A6E-BF20-B7511477206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8BF4A1B-52D7-43A0-9269-9438DF80592C}">
      <dgm:prSet/>
      <dgm:spPr/>
      <dgm:t>
        <a:bodyPr/>
        <a:lstStyle/>
        <a:p>
          <a:r>
            <a:rPr lang="en-US" b="1"/>
            <a:t>AFGE: American Federation of Government Employees</a:t>
          </a:r>
          <a:endParaRPr lang="en-US"/>
        </a:p>
      </dgm:t>
    </dgm:pt>
    <dgm:pt modelId="{922C3BEA-D52C-420C-A1AF-FDEDDDCA356D}" type="parTrans" cxnId="{DABF41B1-16E6-4334-BE83-89BD42BB0386}">
      <dgm:prSet/>
      <dgm:spPr/>
      <dgm:t>
        <a:bodyPr/>
        <a:lstStyle/>
        <a:p>
          <a:endParaRPr lang="en-US"/>
        </a:p>
      </dgm:t>
    </dgm:pt>
    <dgm:pt modelId="{21A67B90-0874-4E7E-9797-CC02457B78BB}" type="sibTrans" cxnId="{DABF41B1-16E6-4334-BE83-89BD42BB0386}">
      <dgm:prSet/>
      <dgm:spPr/>
      <dgm:t>
        <a:bodyPr/>
        <a:lstStyle/>
        <a:p>
          <a:endParaRPr lang="en-US"/>
        </a:p>
      </dgm:t>
    </dgm:pt>
    <dgm:pt modelId="{9AB3F71F-8B13-425A-9296-2E17D861224A}">
      <dgm:prSet/>
      <dgm:spPr/>
      <dgm:t>
        <a:bodyPr/>
        <a:lstStyle/>
        <a:p>
          <a:r>
            <a:rPr lang="en-US" b="1"/>
            <a:t>Established in 1932.</a:t>
          </a:r>
          <a:endParaRPr lang="en-US"/>
        </a:p>
      </dgm:t>
    </dgm:pt>
    <dgm:pt modelId="{99297E20-8B35-411D-BC13-2D96CE083E8F}" type="parTrans" cxnId="{2E532266-D44F-46DD-93B4-8C60204A1AF0}">
      <dgm:prSet/>
      <dgm:spPr/>
      <dgm:t>
        <a:bodyPr/>
        <a:lstStyle/>
        <a:p>
          <a:endParaRPr lang="en-US"/>
        </a:p>
      </dgm:t>
    </dgm:pt>
    <dgm:pt modelId="{8F21C277-6E7E-4E65-9A07-539CA6D2D4DC}" type="sibTrans" cxnId="{2E532266-D44F-46DD-93B4-8C60204A1AF0}">
      <dgm:prSet/>
      <dgm:spPr/>
      <dgm:t>
        <a:bodyPr/>
        <a:lstStyle/>
        <a:p>
          <a:endParaRPr lang="en-US"/>
        </a:p>
      </dgm:t>
    </dgm:pt>
    <dgm:pt modelId="{3CA0EA51-A4CE-4FEB-BD17-360D519A9B87}">
      <dgm:prSet/>
      <dgm:spPr/>
      <dgm:t>
        <a:bodyPr/>
        <a:lstStyle/>
        <a:p>
          <a:r>
            <a:rPr lang="en-US" b="1" dirty="0"/>
            <a:t>Largest Federal Union in the Nation with over 750,000 members and just under 1,000 Locals Nationwide.</a:t>
          </a:r>
          <a:endParaRPr lang="en-US" dirty="0"/>
        </a:p>
      </dgm:t>
    </dgm:pt>
    <dgm:pt modelId="{F9946A79-57C8-42DB-A196-2A47065CFF84}" type="parTrans" cxnId="{EAE01700-2ABC-49B0-AE37-67BDD02D5B42}">
      <dgm:prSet/>
      <dgm:spPr/>
      <dgm:t>
        <a:bodyPr/>
        <a:lstStyle/>
        <a:p>
          <a:endParaRPr lang="en-US"/>
        </a:p>
      </dgm:t>
    </dgm:pt>
    <dgm:pt modelId="{570D9AFE-6123-46B5-8EAC-6B384C0BA713}" type="sibTrans" cxnId="{EAE01700-2ABC-49B0-AE37-67BDD02D5B42}">
      <dgm:prSet/>
      <dgm:spPr/>
      <dgm:t>
        <a:bodyPr/>
        <a:lstStyle/>
        <a:p>
          <a:endParaRPr lang="en-US"/>
        </a:p>
      </dgm:t>
    </dgm:pt>
    <dgm:pt modelId="{ACD7680C-9B88-4351-BBCC-E6C63951C498}">
      <dgm:prSet/>
      <dgm:spPr/>
      <dgm:t>
        <a:bodyPr/>
        <a:lstStyle/>
        <a:p>
          <a:r>
            <a:rPr lang="en-US" b="1"/>
            <a:t>AFGE represents employees in nearly every Federal Agency including the Department of Veteran Affairs, Social Security Administration, DOD, HUD, USDA, and many more.</a:t>
          </a:r>
          <a:endParaRPr lang="en-US"/>
        </a:p>
      </dgm:t>
    </dgm:pt>
    <dgm:pt modelId="{B55E8C5E-BEFA-4CD5-A728-C173680EAAB0}" type="parTrans" cxnId="{0BA79C29-6475-473B-B638-18404CEEF548}">
      <dgm:prSet/>
      <dgm:spPr/>
      <dgm:t>
        <a:bodyPr/>
        <a:lstStyle/>
        <a:p>
          <a:endParaRPr lang="en-US"/>
        </a:p>
      </dgm:t>
    </dgm:pt>
    <dgm:pt modelId="{8862793F-EA3F-41CA-BAFD-379B416749BD}" type="sibTrans" cxnId="{0BA79C29-6475-473B-B638-18404CEEF548}">
      <dgm:prSet/>
      <dgm:spPr/>
      <dgm:t>
        <a:bodyPr/>
        <a:lstStyle/>
        <a:p>
          <a:endParaRPr lang="en-US"/>
        </a:p>
      </dgm:t>
    </dgm:pt>
    <dgm:pt modelId="{BC1BDA32-24A1-447A-9513-9FE24DAB3A2A}" type="pres">
      <dgm:prSet presAssocID="{87600990-C37D-4A6E-BF20-B75114772061}" presName="linear" presStyleCnt="0">
        <dgm:presLayoutVars>
          <dgm:animLvl val="lvl"/>
          <dgm:resizeHandles val="exact"/>
        </dgm:presLayoutVars>
      </dgm:prSet>
      <dgm:spPr/>
    </dgm:pt>
    <dgm:pt modelId="{687F9BAC-0A92-487A-B5C3-D216402C19A0}" type="pres">
      <dgm:prSet presAssocID="{08BF4A1B-52D7-43A0-9269-9438DF80592C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598C2E63-BC58-415A-9B05-DE5F52B161E4}" type="pres">
      <dgm:prSet presAssocID="{21A67B90-0874-4E7E-9797-CC02457B78BB}" presName="spacer" presStyleCnt="0"/>
      <dgm:spPr/>
    </dgm:pt>
    <dgm:pt modelId="{E8EBAE34-DEB8-40AF-894C-BEFFB2A782B4}" type="pres">
      <dgm:prSet presAssocID="{9AB3F71F-8B13-425A-9296-2E17D861224A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002229E0-FCCC-4A90-9733-31A6A95EAF0F}" type="pres">
      <dgm:prSet presAssocID="{8F21C277-6E7E-4E65-9A07-539CA6D2D4DC}" presName="spacer" presStyleCnt="0"/>
      <dgm:spPr/>
    </dgm:pt>
    <dgm:pt modelId="{B0933E5C-2619-4401-AAA5-84155980732A}" type="pres">
      <dgm:prSet presAssocID="{3CA0EA51-A4CE-4FEB-BD17-360D519A9B87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6F58D280-9AA8-4029-9B62-E2CC8F2A0092}" type="pres">
      <dgm:prSet presAssocID="{570D9AFE-6123-46B5-8EAC-6B384C0BA713}" presName="spacer" presStyleCnt="0"/>
      <dgm:spPr/>
    </dgm:pt>
    <dgm:pt modelId="{4FDDCBA6-E678-4F1B-BEA1-E3AF503C4197}" type="pres">
      <dgm:prSet presAssocID="{ACD7680C-9B88-4351-BBCC-E6C63951C498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EAE01700-2ABC-49B0-AE37-67BDD02D5B42}" srcId="{87600990-C37D-4A6E-BF20-B75114772061}" destId="{3CA0EA51-A4CE-4FEB-BD17-360D519A9B87}" srcOrd="2" destOrd="0" parTransId="{F9946A79-57C8-42DB-A196-2A47065CFF84}" sibTransId="{570D9AFE-6123-46B5-8EAC-6B384C0BA713}"/>
    <dgm:cxn modelId="{B9E48122-1F8F-4CBD-B941-339222541D00}" type="presOf" srcId="{87600990-C37D-4A6E-BF20-B75114772061}" destId="{BC1BDA32-24A1-447A-9513-9FE24DAB3A2A}" srcOrd="0" destOrd="0" presId="urn:microsoft.com/office/officeart/2005/8/layout/vList2"/>
    <dgm:cxn modelId="{0BA79C29-6475-473B-B638-18404CEEF548}" srcId="{87600990-C37D-4A6E-BF20-B75114772061}" destId="{ACD7680C-9B88-4351-BBCC-E6C63951C498}" srcOrd="3" destOrd="0" parTransId="{B55E8C5E-BEFA-4CD5-A728-C173680EAAB0}" sibTransId="{8862793F-EA3F-41CA-BAFD-379B416749BD}"/>
    <dgm:cxn modelId="{A3C51B2D-7C15-4F42-937F-EB8E00EA0FFB}" type="presOf" srcId="{08BF4A1B-52D7-43A0-9269-9438DF80592C}" destId="{687F9BAC-0A92-487A-B5C3-D216402C19A0}" srcOrd="0" destOrd="0" presId="urn:microsoft.com/office/officeart/2005/8/layout/vList2"/>
    <dgm:cxn modelId="{84614931-D935-445C-96FF-E274FB386D7F}" type="presOf" srcId="{3CA0EA51-A4CE-4FEB-BD17-360D519A9B87}" destId="{B0933E5C-2619-4401-AAA5-84155980732A}" srcOrd="0" destOrd="0" presId="urn:microsoft.com/office/officeart/2005/8/layout/vList2"/>
    <dgm:cxn modelId="{2E532266-D44F-46DD-93B4-8C60204A1AF0}" srcId="{87600990-C37D-4A6E-BF20-B75114772061}" destId="{9AB3F71F-8B13-425A-9296-2E17D861224A}" srcOrd="1" destOrd="0" parTransId="{99297E20-8B35-411D-BC13-2D96CE083E8F}" sibTransId="{8F21C277-6E7E-4E65-9A07-539CA6D2D4DC}"/>
    <dgm:cxn modelId="{DABF41B1-16E6-4334-BE83-89BD42BB0386}" srcId="{87600990-C37D-4A6E-BF20-B75114772061}" destId="{08BF4A1B-52D7-43A0-9269-9438DF80592C}" srcOrd="0" destOrd="0" parTransId="{922C3BEA-D52C-420C-A1AF-FDEDDDCA356D}" sibTransId="{21A67B90-0874-4E7E-9797-CC02457B78BB}"/>
    <dgm:cxn modelId="{9F669DC5-165B-49A7-A93A-534B2DD9A2D2}" type="presOf" srcId="{9AB3F71F-8B13-425A-9296-2E17D861224A}" destId="{E8EBAE34-DEB8-40AF-894C-BEFFB2A782B4}" srcOrd="0" destOrd="0" presId="urn:microsoft.com/office/officeart/2005/8/layout/vList2"/>
    <dgm:cxn modelId="{DCFD4EF9-29EC-4AEE-916C-85F68BF4736B}" type="presOf" srcId="{ACD7680C-9B88-4351-BBCC-E6C63951C498}" destId="{4FDDCBA6-E678-4F1B-BEA1-E3AF503C4197}" srcOrd="0" destOrd="0" presId="urn:microsoft.com/office/officeart/2005/8/layout/vList2"/>
    <dgm:cxn modelId="{949B17C3-12E6-4662-9A0C-DF0C7F449238}" type="presParOf" srcId="{BC1BDA32-24A1-447A-9513-9FE24DAB3A2A}" destId="{687F9BAC-0A92-487A-B5C3-D216402C19A0}" srcOrd="0" destOrd="0" presId="urn:microsoft.com/office/officeart/2005/8/layout/vList2"/>
    <dgm:cxn modelId="{35427330-0474-404E-9DD4-DB30261C477B}" type="presParOf" srcId="{BC1BDA32-24A1-447A-9513-9FE24DAB3A2A}" destId="{598C2E63-BC58-415A-9B05-DE5F52B161E4}" srcOrd="1" destOrd="0" presId="urn:microsoft.com/office/officeart/2005/8/layout/vList2"/>
    <dgm:cxn modelId="{ABD2D6C7-A213-406D-A318-594F7BE97501}" type="presParOf" srcId="{BC1BDA32-24A1-447A-9513-9FE24DAB3A2A}" destId="{E8EBAE34-DEB8-40AF-894C-BEFFB2A782B4}" srcOrd="2" destOrd="0" presId="urn:microsoft.com/office/officeart/2005/8/layout/vList2"/>
    <dgm:cxn modelId="{2F83B4B4-F157-40F1-9B41-38D502C8B868}" type="presParOf" srcId="{BC1BDA32-24A1-447A-9513-9FE24DAB3A2A}" destId="{002229E0-FCCC-4A90-9733-31A6A95EAF0F}" srcOrd="3" destOrd="0" presId="urn:microsoft.com/office/officeart/2005/8/layout/vList2"/>
    <dgm:cxn modelId="{B842C4DA-793F-4F42-9C45-B560DF8F93B0}" type="presParOf" srcId="{BC1BDA32-24A1-447A-9513-9FE24DAB3A2A}" destId="{B0933E5C-2619-4401-AAA5-84155980732A}" srcOrd="4" destOrd="0" presId="urn:microsoft.com/office/officeart/2005/8/layout/vList2"/>
    <dgm:cxn modelId="{97364ABE-930C-47BE-9547-B378BF75659F}" type="presParOf" srcId="{BC1BDA32-24A1-447A-9513-9FE24DAB3A2A}" destId="{6F58D280-9AA8-4029-9B62-E2CC8F2A0092}" srcOrd="5" destOrd="0" presId="urn:microsoft.com/office/officeart/2005/8/layout/vList2"/>
    <dgm:cxn modelId="{A51B0012-54EE-443C-94B7-B5D57BE1D424}" type="presParOf" srcId="{BC1BDA32-24A1-447A-9513-9FE24DAB3A2A}" destId="{4FDDCBA6-E678-4F1B-BEA1-E3AF503C4197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0576B03-2C39-4391-A617-4B51A7261CB5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1A2D4206-6E17-4A70-AA45-A25E4D2192FF}">
      <dgm:prSet/>
      <dgm:spPr/>
      <dgm:t>
        <a:bodyPr/>
        <a:lstStyle/>
        <a:p>
          <a:r>
            <a:rPr lang="en-US"/>
            <a:t>By law, you have the right to form, join, and assist any labor organization (Statute: 7102 &amp; 7114). That means:</a:t>
          </a:r>
        </a:p>
      </dgm:t>
    </dgm:pt>
    <dgm:pt modelId="{C9859A00-3847-4666-9E2C-C60019A23D0D}" type="parTrans" cxnId="{75D4B076-973C-438D-AA81-D6F3AE3E1072}">
      <dgm:prSet/>
      <dgm:spPr/>
      <dgm:t>
        <a:bodyPr/>
        <a:lstStyle/>
        <a:p>
          <a:endParaRPr lang="en-US"/>
        </a:p>
      </dgm:t>
    </dgm:pt>
    <dgm:pt modelId="{EF7620C2-F015-4CC4-9534-99440CDC1C57}" type="sibTrans" cxnId="{75D4B076-973C-438D-AA81-D6F3AE3E1072}">
      <dgm:prSet/>
      <dgm:spPr/>
      <dgm:t>
        <a:bodyPr/>
        <a:lstStyle/>
        <a:p>
          <a:endParaRPr lang="en-US"/>
        </a:p>
      </dgm:t>
    </dgm:pt>
    <dgm:pt modelId="{7DE7B982-C732-4DB2-9AF6-279E4DA3B4FB}">
      <dgm:prSet/>
      <dgm:spPr/>
      <dgm:t>
        <a:bodyPr/>
        <a:lstStyle/>
        <a:p>
          <a:r>
            <a:rPr lang="en-US"/>
            <a:t>You have the right to join AFGE</a:t>
          </a:r>
        </a:p>
      </dgm:t>
    </dgm:pt>
    <dgm:pt modelId="{107A6CED-7153-4A44-9B40-02E7A5C0D53F}" type="parTrans" cxnId="{8672F2E8-33A4-463B-BDED-18272FF71CA1}">
      <dgm:prSet/>
      <dgm:spPr/>
      <dgm:t>
        <a:bodyPr/>
        <a:lstStyle/>
        <a:p>
          <a:endParaRPr lang="en-US"/>
        </a:p>
      </dgm:t>
    </dgm:pt>
    <dgm:pt modelId="{A307B4A7-82FB-480F-9D85-C60368108F9C}" type="sibTrans" cxnId="{8672F2E8-33A4-463B-BDED-18272FF71CA1}">
      <dgm:prSet/>
      <dgm:spPr/>
      <dgm:t>
        <a:bodyPr/>
        <a:lstStyle/>
        <a:p>
          <a:endParaRPr lang="en-US"/>
        </a:p>
      </dgm:t>
    </dgm:pt>
    <dgm:pt modelId="{AF393628-6A6C-4BCF-A2DE-9E43D1C262A6}">
      <dgm:prSet/>
      <dgm:spPr/>
      <dgm:t>
        <a:bodyPr/>
        <a:lstStyle/>
        <a:p>
          <a:r>
            <a:rPr lang="en-US"/>
            <a:t>Employees covered by the Statute have a protected right to form, join, or assist AFGE. You also have the right to refrain from such activity.</a:t>
          </a:r>
        </a:p>
      </dgm:t>
    </dgm:pt>
    <dgm:pt modelId="{142F1F80-B19C-4A20-9969-2FB172A85523}" type="parTrans" cxnId="{439CCB6A-C91C-4E27-900C-9F421DECFED6}">
      <dgm:prSet/>
      <dgm:spPr/>
      <dgm:t>
        <a:bodyPr/>
        <a:lstStyle/>
        <a:p>
          <a:endParaRPr lang="en-US"/>
        </a:p>
      </dgm:t>
    </dgm:pt>
    <dgm:pt modelId="{009508C5-CF84-4D23-823C-59CE6CD9F664}" type="sibTrans" cxnId="{439CCB6A-C91C-4E27-900C-9F421DECFED6}">
      <dgm:prSet/>
      <dgm:spPr/>
      <dgm:t>
        <a:bodyPr/>
        <a:lstStyle/>
        <a:p>
          <a:endParaRPr lang="en-US"/>
        </a:p>
      </dgm:t>
    </dgm:pt>
    <dgm:pt modelId="{22024310-36E4-458D-A3F7-85A48980F233}">
      <dgm:prSet/>
      <dgm:spPr/>
      <dgm:t>
        <a:bodyPr/>
        <a:lstStyle/>
        <a:p>
          <a:r>
            <a:rPr lang="en-US"/>
            <a:t>You have the right to be active in AFGE</a:t>
          </a:r>
        </a:p>
      </dgm:t>
    </dgm:pt>
    <dgm:pt modelId="{F1B3E05D-1043-4119-8639-2D80201B6AB6}" type="parTrans" cxnId="{C7EFD857-3944-4B02-A2D4-816047852EC0}">
      <dgm:prSet/>
      <dgm:spPr/>
      <dgm:t>
        <a:bodyPr/>
        <a:lstStyle/>
        <a:p>
          <a:endParaRPr lang="en-US"/>
        </a:p>
      </dgm:t>
    </dgm:pt>
    <dgm:pt modelId="{279E1A96-9CDC-4DD5-9813-48464C308880}" type="sibTrans" cxnId="{C7EFD857-3944-4B02-A2D4-816047852EC0}">
      <dgm:prSet/>
      <dgm:spPr/>
      <dgm:t>
        <a:bodyPr/>
        <a:lstStyle/>
        <a:p>
          <a:endParaRPr lang="en-US"/>
        </a:p>
      </dgm:t>
    </dgm:pt>
    <dgm:pt modelId="{79EAF987-C1FE-4AA0-B2AA-81848D90E725}">
      <dgm:prSet/>
      <dgm:spPr/>
      <dgm:t>
        <a:bodyPr/>
        <a:lstStyle/>
        <a:p>
          <a:r>
            <a:rPr lang="en-US"/>
            <a:t>You have the right to be a representative and, in that capacity, present the views of AFGE to heads of agencies, the Executive branch of the government, Congress, and more.</a:t>
          </a:r>
        </a:p>
      </dgm:t>
    </dgm:pt>
    <dgm:pt modelId="{24B5AD07-27D6-4068-BA62-D97E6B07A1CC}" type="parTrans" cxnId="{1C7F6C5C-FA2A-4155-B19D-85DE5C72FDB9}">
      <dgm:prSet/>
      <dgm:spPr/>
      <dgm:t>
        <a:bodyPr/>
        <a:lstStyle/>
        <a:p>
          <a:endParaRPr lang="en-US"/>
        </a:p>
      </dgm:t>
    </dgm:pt>
    <dgm:pt modelId="{0E1BDC63-0803-4B24-96FB-FD4174093D56}" type="sibTrans" cxnId="{1C7F6C5C-FA2A-4155-B19D-85DE5C72FDB9}">
      <dgm:prSet/>
      <dgm:spPr/>
      <dgm:t>
        <a:bodyPr/>
        <a:lstStyle/>
        <a:p>
          <a:endParaRPr lang="en-US"/>
        </a:p>
      </dgm:t>
    </dgm:pt>
    <dgm:pt modelId="{9FE22027-2585-4CDC-B51E-59DA6D834411}">
      <dgm:prSet/>
      <dgm:spPr/>
      <dgm:t>
        <a:bodyPr/>
        <a:lstStyle/>
        <a:p>
          <a:r>
            <a:rPr lang="en-US"/>
            <a:t>You have the right to collectively bargain through AFGE</a:t>
          </a:r>
        </a:p>
      </dgm:t>
    </dgm:pt>
    <dgm:pt modelId="{076EE9A0-0696-4FE7-9DC2-85D1A8E139C1}" type="parTrans" cxnId="{C961BAD1-C5F8-41E5-BF8F-D0494F4291DF}">
      <dgm:prSet/>
      <dgm:spPr/>
      <dgm:t>
        <a:bodyPr/>
        <a:lstStyle/>
        <a:p>
          <a:endParaRPr lang="en-US"/>
        </a:p>
      </dgm:t>
    </dgm:pt>
    <dgm:pt modelId="{ADECAF83-8EFE-42D8-B21F-95977A82F7D0}" type="sibTrans" cxnId="{C961BAD1-C5F8-41E5-BF8F-D0494F4291DF}">
      <dgm:prSet/>
      <dgm:spPr/>
      <dgm:t>
        <a:bodyPr/>
        <a:lstStyle/>
        <a:p>
          <a:endParaRPr lang="en-US"/>
        </a:p>
      </dgm:t>
    </dgm:pt>
    <dgm:pt modelId="{02151760-8F1E-47F7-A2E6-E4AB4EFE651A}">
      <dgm:prSet/>
      <dgm:spPr/>
      <dgm:t>
        <a:bodyPr/>
        <a:lstStyle/>
        <a:p>
          <a:r>
            <a:rPr lang="en-US"/>
            <a:t>Along with fellow employees, you have the right to negotiate your telework, leave, childcare, and other working conditions through representatives you choose.</a:t>
          </a:r>
        </a:p>
      </dgm:t>
    </dgm:pt>
    <dgm:pt modelId="{43C87835-63D9-4825-BED9-F58A12AEC15F}" type="parTrans" cxnId="{6A986A4D-40FE-421D-9AB6-6366D071C108}">
      <dgm:prSet/>
      <dgm:spPr/>
      <dgm:t>
        <a:bodyPr/>
        <a:lstStyle/>
        <a:p>
          <a:endParaRPr lang="en-US"/>
        </a:p>
      </dgm:t>
    </dgm:pt>
    <dgm:pt modelId="{7114560B-1845-4C1A-9B11-AAB04EB169C5}" type="sibTrans" cxnId="{6A986A4D-40FE-421D-9AB6-6366D071C108}">
      <dgm:prSet/>
      <dgm:spPr/>
      <dgm:t>
        <a:bodyPr/>
        <a:lstStyle/>
        <a:p>
          <a:endParaRPr lang="en-US"/>
        </a:p>
      </dgm:t>
    </dgm:pt>
    <dgm:pt modelId="{1200B4E0-AB1F-4EB5-858C-35974E8E8913}" type="pres">
      <dgm:prSet presAssocID="{40576B03-2C39-4391-A617-4B51A7261CB5}" presName="root" presStyleCnt="0">
        <dgm:presLayoutVars>
          <dgm:dir/>
          <dgm:resizeHandles val="exact"/>
        </dgm:presLayoutVars>
      </dgm:prSet>
      <dgm:spPr/>
    </dgm:pt>
    <dgm:pt modelId="{C2A956CC-9998-45D5-AD1F-D6ACFF7747A4}" type="pres">
      <dgm:prSet presAssocID="{1A2D4206-6E17-4A70-AA45-A25E4D2192FF}" presName="compNode" presStyleCnt="0"/>
      <dgm:spPr/>
    </dgm:pt>
    <dgm:pt modelId="{97345DB3-ADBA-499E-BFBF-E84DC438A85E}" type="pres">
      <dgm:prSet presAssocID="{1A2D4206-6E17-4A70-AA45-A25E4D2192FF}" presName="bgRect" presStyleLbl="bgShp" presStyleIdx="0" presStyleCnt="4"/>
      <dgm:spPr/>
    </dgm:pt>
    <dgm:pt modelId="{F9C16178-03FE-42A4-8A46-DA9BA1EDD861}" type="pres">
      <dgm:prSet presAssocID="{1A2D4206-6E17-4A70-AA45-A25E4D2192FF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avel"/>
        </a:ext>
      </dgm:extLst>
    </dgm:pt>
    <dgm:pt modelId="{D00EBFCF-64C5-4222-948D-699A82D59262}" type="pres">
      <dgm:prSet presAssocID="{1A2D4206-6E17-4A70-AA45-A25E4D2192FF}" presName="spaceRect" presStyleCnt="0"/>
      <dgm:spPr/>
    </dgm:pt>
    <dgm:pt modelId="{1760A384-616E-4182-B173-C901139A855C}" type="pres">
      <dgm:prSet presAssocID="{1A2D4206-6E17-4A70-AA45-A25E4D2192FF}" presName="parTx" presStyleLbl="revTx" presStyleIdx="0" presStyleCnt="7">
        <dgm:presLayoutVars>
          <dgm:chMax val="0"/>
          <dgm:chPref val="0"/>
        </dgm:presLayoutVars>
      </dgm:prSet>
      <dgm:spPr/>
    </dgm:pt>
    <dgm:pt modelId="{9BBE8A9B-32FA-4AFF-A189-CCAEFEA555C0}" type="pres">
      <dgm:prSet presAssocID="{EF7620C2-F015-4CC4-9534-99440CDC1C57}" presName="sibTrans" presStyleCnt="0"/>
      <dgm:spPr/>
    </dgm:pt>
    <dgm:pt modelId="{7F486DBD-DFD3-43E6-9213-641469E7BA8F}" type="pres">
      <dgm:prSet presAssocID="{7DE7B982-C732-4DB2-9AF6-279E4DA3B4FB}" presName="compNode" presStyleCnt="0"/>
      <dgm:spPr/>
    </dgm:pt>
    <dgm:pt modelId="{FA151B58-2D6C-491E-87EB-2165231E1D2F}" type="pres">
      <dgm:prSet presAssocID="{7DE7B982-C732-4DB2-9AF6-279E4DA3B4FB}" presName="bgRect" presStyleLbl="bgShp" presStyleIdx="1" presStyleCnt="4"/>
      <dgm:spPr/>
    </dgm:pt>
    <dgm:pt modelId="{89DBABA7-7859-4366-87AB-BCBA095CD756}" type="pres">
      <dgm:prSet presAssocID="{7DE7B982-C732-4DB2-9AF6-279E4DA3B4FB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Judge"/>
        </a:ext>
      </dgm:extLst>
    </dgm:pt>
    <dgm:pt modelId="{19BF4BF4-97A6-4B48-8514-469AC93CD052}" type="pres">
      <dgm:prSet presAssocID="{7DE7B982-C732-4DB2-9AF6-279E4DA3B4FB}" presName="spaceRect" presStyleCnt="0"/>
      <dgm:spPr/>
    </dgm:pt>
    <dgm:pt modelId="{3152D989-D1D4-43F7-9CFD-FD496E40F737}" type="pres">
      <dgm:prSet presAssocID="{7DE7B982-C732-4DB2-9AF6-279E4DA3B4FB}" presName="parTx" presStyleLbl="revTx" presStyleIdx="1" presStyleCnt="7">
        <dgm:presLayoutVars>
          <dgm:chMax val="0"/>
          <dgm:chPref val="0"/>
        </dgm:presLayoutVars>
      </dgm:prSet>
      <dgm:spPr/>
    </dgm:pt>
    <dgm:pt modelId="{BB793161-750C-44E6-9691-7EEACDE4FC4E}" type="pres">
      <dgm:prSet presAssocID="{7DE7B982-C732-4DB2-9AF6-279E4DA3B4FB}" presName="desTx" presStyleLbl="revTx" presStyleIdx="2" presStyleCnt="7">
        <dgm:presLayoutVars/>
      </dgm:prSet>
      <dgm:spPr/>
    </dgm:pt>
    <dgm:pt modelId="{1A614F38-8D2D-4670-A451-0AAF8D2DF6FA}" type="pres">
      <dgm:prSet presAssocID="{A307B4A7-82FB-480F-9D85-C60368108F9C}" presName="sibTrans" presStyleCnt="0"/>
      <dgm:spPr/>
    </dgm:pt>
    <dgm:pt modelId="{2ADC02BA-22C1-4E6A-9B7D-6CAFDDEED98C}" type="pres">
      <dgm:prSet presAssocID="{22024310-36E4-458D-A3F7-85A48980F233}" presName="compNode" presStyleCnt="0"/>
      <dgm:spPr/>
    </dgm:pt>
    <dgm:pt modelId="{F177C1AF-9F66-45FC-A793-2534E7208642}" type="pres">
      <dgm:prSet presAssocID="{22024310-36E4-458D-A3F7-85A48980F233}" presName="bgRect" presStyleLbl="bgShp" presStyleIdx="2" presStyleCnt="4"/>
      <dgm:spPr/>
    </dgm:pt>
    <dgm:pt modelId="{5D39F738-D17C-443A-9DC1-F4DDE55A0DB2}" type="pres">
      <dgm:prSet presAssocID="{22024310-36E4-458D-A3F7-85A48980F233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arget Audience"/>
        </a:ext>
      </dgm:extLst>
    </dgm:pt>
    <dgm:pt modelId="{7548AB3B-ABBA-4D6E-BCA8-0B8BD1A78879}" type="pres">
      <dgm:prSet presAssocID="{22024310-36E4-458D-A3F7-85A48980F233}" presName="spaceRect" presStyleCnt="0"/>
      <dgm:spPr/>
    </dgm:pt>
    <dgm:pt modelId="{3B30BDD8-B939-4BC5-ADD4-D30B3F626031}" type="pres">
      <dgm:prSet presAssocID="{22024310-36E4-458D-A3F7-85A48980F233}" presName="parTx" presStyleLbl="revTx" presStyleIdx="3" presStyleCnt="7">
        <dgm:presLayoutVars>
          <dgm:chMax val="0"/>
          <dgm:chPref val="0"/>
        </dgm:presLayoutVars>
      </dgm:prSet>
      <dgm:spPr/>
    </dgm:pt>
    <dgm:pt modelId="{28DE155D-1C5C-4C63-AB5A-1F0E8A347AD6}" type="pres">
      <dgm:prSet presAssocID="{22024310-36E4-458D-A3F7-85A48980F233}" presName="desTx" presStyleLbl="revTx" presStyleIdx="4" presStyleCnt="7">
        <dgm:presLayoutVars/>
      </dgm:prSet>
      <dgm:spPr/>
    </dgm:pt>
    <dgm:pt modelId="{BB0BBE07-C1F4-4C7D-AD09-7A3F03295BFA}" type="pres">
      <dgm:prSet presAssocID="{279E1A96-9CDC-4DD5-9813-48464C308880}" presName="sibTrans" presStyleCnt="0"/>
      <dgm:spPr/>
    </dgm:pt>
    <dgm:pt modelId="{7DBB2C64-A419-457B-9438-7E1A20D5A860}" type="pres">
      <dgm:prSet presAssocID="{9FE22027-2585-4CDC-B51E-59DA6D834411}" presName="compNode" presStyleCnt="0"/>
      <dgm:spPr/>
    </dgm:pt>
    <dgm:pt modelId="{4B8585D0-2307-4648-8044-F32545CACAA5}" type="pres">
      <dgm:prSet presAssocID="{9FE22027-2585-4CDC-B51E-59DA6D834411}" presName="bgRect" presStyleLbl="bgShp" presStyleIdx="3" presStyleCnt="4"/>
      <dgm:spPr/>
    </dgm:pt>
    <dgm:pt modelId="{ABD76A80-C31B-47F6-9205-B8DFD2082A3F}" type="pres">
      <dgm:prSet presAssocID="{9FE22027-2585-4CDC-B51E-59DA6D834411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arent and Child"/>
        </a:ext>
      </dgm:extLst>
    </dgm:pt>
    <dgm:pt modelId="{80C1089D-95D1-4324-A0FF-91FF02C62E86}" type="pres">
      <dgm:prSet presAssocID="{9FE22027-2585-4CDC-B51E-59DA6D834411}" presName="spaceRect" presStyleCnt="0"/>
      <dgm:spPr/>
    </dgm:pt>
    <dgm:pt modelId="{947FE32B-E735-464D-A181-63413931AACE}" type="pres">
      <dgm:prSet presAssocID="{9FE22027-2585-4CDC-B51E-59DA6D834411}" presName="parTx" presStyleLbl="revTx" presStyleIdx="5" presStyleCnt="7">
        <dgm:presLayoutVars>
          <dgm:chMax val="0"/>
          <dgm:chPref val="0"/>
        </dgm:presLayoutVars>
      </dgm:prSet>
      <dgm:spPr/>
    </dgm:pt>
    <dgm:pt modelId="{70592B8A-E2DE-415E-979D-E3C284186C6A}" type="pres">
      <dgm:prSet presAssocID="{9FE22027-2585-4CDC-B51E-59DA6D834411}" presName="desTx" presStyleLbl="revTx" presStyleIdx="6" presStyleCnt="7">
        <dgm:presLayoutVars/>
      </dgm:prSet>
      <dgm:spPr/>
    </dgm:pt>
  </dgm:ptLst>
  <dgm:cxnLst>
    <dgm:cxn modelId="{7068ED38-2AA1-445D-AFBC-73FEBA5B4953}" type="presOf" srcId="{40576B03-2C39-4391-A617-4B51A7261CB5}" destId="{1200B4E0-AB1F-4EB5-858C-35974E8E8913}" srcOrd="0" destOrd="0" presId="urn:microsoft.com/office/officeart/2018/2/layout/IconVerticalSolidList"/>
    <dgm:cxn modelId="{2D74D543-36F9-4D1F-97C3-C9F147E76CF8}" type="presOf" srcId="{79EAF987-C1FE-4AA0-B2AA-81848D90E725}" destId="{28DE155D-1C5C-4C63-AB5A-1F0E8A347AD6}" srcOrd="0" destOrd="0" presId="urn:microsoft.com/office/officeart/2018/2/layout/IconVerticalSolidList"/>
    <dgm:cxn modelId="{6A986A4D-40FE-421D-9AB6-6366D071C108}" srcId="{9FE22027-2585-4CDC-B51E-59DA6D834411}" destId="{02151760-8F1E-47F7-A2E6-E4AB4EFE651A}" srcOrd="0" destOrd="0" parTransId="{43C87835-63D9-4825-BED9-F58A12AEC15F}" sibTransId="{7114560B-1845-4C1A-9B11-AAB04EB169C5}"/>
    <dgm:cxn modelId="{C7EFD857-3944-4B02-A2D4-816047852EC0}" srcId="{40576B03-2C39-4391-A617-4B51A7261CB5}" destId="{22024310-36E4-458D-A3F7-85A48980F233}" srcOrd="2" destOrd="0" parTransId="{F1B3E05D-1043-4119-8639-2D80201B6AB6}" sibTransId="{279E1A96-9CDC-4DD5-9813-48464C308880}"/>
    <dgm:cxn modelId="{1C7F6C5C-FA2A-4155-B19D-85DE5C72FDB9}" srcId="{22024310-36E4-458D-A3F7-85A48980F233}" destId="{79EAF987-C1FE-4AA0-B2AA-81848D90E725}" srcOrd="0" destOrd="0" parTransId="{24B5AD07-27D6-4068-BA62-D97E6B07A1CC}" sibTransId="{0E1BDC63-0803-4B24-96FB-FD4174093D56}"/>
    <dgm:cxn modelId="{39917762-F977-4E3F-BA0B-43888367EFBF}" type="presOf" srcId="{9FE22027-2585-4CDC-B51E-59DA6D834411}" destId="{947FE32B-E735-464D-A181-63413931AACE}" srcOrd="0" destOrd="0" presId="urn:microsoft.com/office/officeart/2018/2/layout/IconVerticalSolidList"/>
    <dgm:cxn modelId="{5C586669-A672-4A2E-A25A-F98773F96B6E}" type="presOf" srcId="{22024310-36E4-458D-A3F7-85A48980F233}" destId="{3B30BDD8-B939-4BC5-ADD4-D30B3F626031}" srcOrd="0" destOrd="0" presId="urn:microsoft.com/office/officeart/2018/2/layout/IconVerticalSolidList"/>
    <dgm:cxn modelId="{439CCB6A-C91C-4E27-900C-9F421DECFED6}" srcId="{7DE7B982-C732-4DB2-9AF6-279E4DA3B4FB}" destId="{AF393628-6A6C-4BCF-A2DE-9E43D1C262A6}" srcOrd="0" destOrd="0" parTransId="{142F1F80-B19C-4A20-9969-2FB172A85523}" sibTransId="{009508C5-CF84-4D23-823C-59CE6CD9F664}"/>
    <dgm:cxn modelId="{75D4B076-973C-438D-AA81-D6F3AE3E1072}" srcId="{40576B03-2C39-4391-A617-4B51A7261CB5}" destId="{1A2D4206-6E17-4A70-AA45-A25E4D2192FF}" srcOrd="0" destOrd="0" parTransId="{C9859A00-3847-4666-9E2C-C60019A23D0D}" sibTransId="{EF7620C2-F015-4CC4-9534-99440CDC1C57}"/>
    <dgm:cxn modelId="{A472BDB7-5CB3-47A7-A527-149AECF81D6E}" type="presOf" srcId="{1A2D4206-6E17-4A70-AA45-A25E4D2192FF}" destId="{1760A384-616E-4182-B173-C901139A855C}" srcOrd="0" destOrd="0" presId="urn:microsoft.com/office/officeart/2018/2/layout/IconVerticalSolidList"/>
    <dgm:cxn modelId="{581674C0-26DD-4644-B2F4-FD22957E0B09}" type="presOf" srcId="{02151760-8F1E-47F7-A2E6-E4AB4EFE651A}" destId="{70592B8A-E2DE-415E-979D-E3C284186C6A}" srcOrd="0" destOrd="0" presId="urn:microsoft.com/office/officeart/2018/2/layout/IconVerticalSolidList"/>
    <dgm:cxn modelId="{017695C6-D18A-45FC-9CF0-B91CD34E3033}" type="presOf" srcId="{AF393628-6A6C-4BCF-A2DE-9E43D1C262A6}" destId="{BB793161-750C-44E6-9691-7EEACDE4FC4E}" srcOrd="0" destOrd="0" presId="urn:microsoft.com/office/officeart/2018/2/layout/IconVerticalSolidList"/>
    <dgm:cxn modelId="{C961BAD1-C5F8-41E5-BF8F-D0494F4291DF}" srcId="{40576B03-2C39-4391-A617-4B51A7261CB5}" destId="{9FE22027-2585-4CDC-B51E-59DA6D834411}" srcOrd="3" destOrd="0" parTransId="{076EE9A0-0696-4FE7-9DC2-85D1A8E139C1}" sibTransId="{ADECAF83-8EFE-42D8-B21F-95977A82F7D0}"/>
    <dgm:cxn modelId="{4DF787D4-9050-436C-AFAE-F32E2CCBEA90}" type="presOf" srcId="{7DE7B982-C732-4DB2-9AF6-279E4DA3B4FB}" destId="{3152D989-D1D4-43F7-9CFD-FD496E40F737}" srcOrd="0" destOrd="0" presId="urn:microsoft.com/office/officeart/2018/2/layout/IconVerticalSolidList"/>
    <dgm:cxn modelId="{8672F2E8-33A4-463B-BDED-18272FF71CA1}" srcId="{40576B03-2C39-4391-A617-4B51A7261CB5}" destId="{7DE7B982-C732-4DB2-9AF6-279E4DA3B4FB}" srcOrd="1" destOrd="0" parTransId="{107A6CED-7153-4A44-9B40-02E7A5C0D53F}" sibTransId="{A307B4A7-82FB-480F-9D85-C60368108F9C}"/>
    <dgm:cxn modelId="{07A8950C-DAF8-403C-B83E-F6A4CDB7FE3A}" type="presParOf" srcId="{1200B4E0-AB1F-4EB5-858C-35974E8E8913}" destId="{C2A956CC-9998-45D5-AD1F-D6ACFF7747A4}" srcOrd="0" destOrd="0" presId="urn:microsoft.com/office/officeart/2018/2/layout/IconVerticalSolidList"/>
    <dgm:cxn modelId="{9B2C138A-D6F7-4168-92C7-B9835519226B}" type="presParOf" srcId="{C2A956CC-9998-45D5-AD1F-D6ACFF7747A4}" destId="{97345DB3-ADBA-499E-BFBF-E84DC438A85E}" srcOrd="0" destOrd="0" presId="urn:microsoft.com/office/officeart/2018/2/layout/IconVerticalSolidList"/>
    <dgm:cxn modelId="{DBE59DF4-A544-4CDC-A5E6-16E70A4AE1D6}" type="presParOf" srcId="{C2A956CC-9998-45D5-AD1F-D6ACFF7747A4}" destId="{F9C16178-03FE-42A4-8A46-DA9BA1EDD861}" srcOrd="1" destOrd="0" presId="urn:microsoft.com/office/officeart/2018/2/layout/IconVerticalSolidList"/>
    <dgm:cxn modelId="{A08D0CA3-C7D0-4E9F-AD2E-270C2B491326}" type="presParOf" srcId="{C2A956CC-9998-45D5-AD1F-D6ACFF7747A4}" destId="{D00EBFCF-64C5-4222-948D-699A82D59262}" srcOrd="2" destOrd="0" presId="urn:microsoft.com/office/officeart/2018/2/layout/IconVerticalSolidList"/>
    <dgm:cxn modelId="{AA2648DD-DD95-4E2A-9015-5865DFEB3BFC}" type="presParOf" srcId="{C2A956CC-9998-45D5-AD1F-D6ACFF7747A4}" destId="{1760A384-616E-4182-B173-C901139A855C}" srcOrd="3" destOrd="0" presId="urn:microsoft.com/office/officeart/2018/2/layout/IconVerticalSolidList"/>
    <dgm:cxn modelId="{E4DF0C17-CC6A-4BCA-B501-AEE739FE72D1}" type="presParOf" srcId="{1200B4E0-AB1F-4EB5-858C-35974E8E8913}" destId="{9BBE8A9B-32FA-4AFF-A189-CCAEFEA555C0}" srcOrd="1" destOrd="0" presId="urn:microsoft.com/office/officeart/2018/2/layout/IconVerticalSolidList"/>
    <dgm:cxn modelId="{9F9CCCC0-7C39-4478-AC52-1FCC287E849A}" type="presParOf" srcId="{1200B4E0-AB1F-4EB5-858C-35974E8E8913}" destId="{7F486DBD-DFD3-43E6-9213-641469E7BA8F}" srcOrd="2" destOrd="0" presId="urn:microsoft.com/office/officeart/2018/2/layout/IconVerticalSolidList"/>
    <dgm:cxn modelId="{0E8D691E-47BC-48AF-AB75-87B5B2ABB1B2}" type="presParOf" srcId="{7F486DBD-DFD3-43E6-9213-641469E7BA8F}" destId="{FA151B58-2D6C-491E-87EB-2165231E1D2F}" srcOrd="0" destOrd="0" presId="urn:microsoft.com/office/officeart/2018/2/layout/IconVerticalSolidList"/>
    <dgm:cxn modelId="{147BF298-C55C-46D4-92C6-4DE4327FE53E}" type="presParOf" srcId="{7F486DBD-DFD3-43E6-9213-641469E7BA8F}" destId="{89DBABA7-7859-4366-87AB-BCBA095CD756}" srcOrd="1" destOrd="0" presId="urn:microsoft.com/office/officeart/2018/2/layout/IconVerticalSolidList"/>
    <dgm:cxn modelId="{7B86699D-DB91-4BD7-AE88-1D3C4F13BC7A}" type="presParOf" srcId="{7F486DBD-DFD3-43E6-9213-641469E7BA8F}" destId="{19BF4BF4-97A6-4B48-8514-469AC93CD052}" srcOrd="2" destOrd="0" presId="urn:microsoft.com/office/officeart/2018/2/layout/IconVerticalSolidList"/>
    <dgm:cxn modelId="{CCD54988-3FAD-4B68-BD42-5BCD5EF93EF9}" type="presParOf" srcId="{7F486DBD-DFD3-43E6-9213-641469E7BA8F}" destId="{3152D989-D1D4-43F7-9CFD-FD496E40F737}" srcOrd="3" destOrd="0" presId="urn:microsoft.com/office/officeart/2018/2/layout/IconVerticalSolidList"/>
    <dgm:cxn modelId="{1DFD0C05-F905-44EA-86E9-44ACE2226A7E}" type="presParOf" srcId="{7F486DBD-DFD3-43E6-9213-641469E7BA8F}" destId="{BB793161-750C-44E6-9691-7EEACDE4FC4E}" srcOrd="4" destOrd="0" presId="urn:microsoft.com/office/officeart/2018/2/layout/IconVerticalSolidList"/>
    <dgm:cxn modelId="{A4A1AA11-EBC6-4773-AE3F-0291DA97D2C7}" type="presParOf" srcId="{1200B4E0-AB1F-4EB5-858C-35974E8E8913}" destId="{1A614F38-8D2D-4670-A451-0AAF8D2DF6FA}" srcOrd="3" destOrd="0" presId="urn:microsoft.com/office/officeart/2018/2/layout/IconVerticalSolidList"/>
    <dgm:cxn modelId="{CD64F55E-893F-4F18-8EC8-63FB0C8F987E}" type="presParOf" srcId="{1200B4E0-AB1F-4EB5-858C-35974E8E8913}" destId="{2ADC02BA-22C1-4E6A-9B7D-6CAFDDEED98C}" srcOrd="4" destOrd="0" presId="urn:microsoft.com/office/officeart/2018/2/layout/IconVerticalSolidList"/>
    <dgm:cxn modelId="{743D16B0-2CAB-4067-88FF-C8BD8A0F95E3}" type="presParOf" srcId="{2ADC02BA-22C1-4E6A-9B7D-6CAFDDEED98C}" destId="{F177C1AF-9F66-45FC-A793-2534E7208642}" srcOrd="0" destOrd="0" presId="urn:microsoft.com/office/officeart/2018/2/layout/IconVerticalSolidList"/>
    <dgm:cxn modelId="{8D113687-1B2F-4742-91A8-EEFFE824325C}" type="presParOf" srcId="{2ADC02BA-22C1-4E6A-9B7D-6CAFDDEED98C}" destId="{5D39F738-D17C-443A-9DC1-F4DDE55A0DB2}" srcOrd="1" destOrd="0" presId="urn:microsoft.com/office/officeart/2018/2/layout/IconVerticalSolidList"/>
    <dgm:cxn modelId="{EB9D103C-6F97-473E-81E8-46D15F7943CE}" type="presParOf" srcId="{2ADC02BA-22C1-4E6A-9B7D-6CAFDDEED98C}" destId="{7548AB3B-ABBA-4D6E-BCA8-0B8BD1A78879}" srcOrd="2" destOrd="0" presId="urn:microsoft.com/office/officeart/2018/2/layout/IconVerticalSolidList"/>
    <dgm:cxn modelId="{D317CBCB-7E26-43FB-8678-483622E2854B}" type="presParOf" srcId="{2ADC02BA-22C1-4E6A-9B7D-6CAFDDEED98C}" destId="{3B30BDD8-B939-4BC5-ADD4-D30B3F626031}" srcOrd="3" destOrd="0" presId="urn:microsoft.com/office/officeart/2018/2/layout/IconVerticalSolidList"/>
    <dgm:cxn modelId="{7F4CB206-9E6E-4073-80E5-7535BD0D2A79}" type="presParOf" srcId="{2ADC02BA-22C1-4E6A-9B7D-6CAFDDEED98C}" destId="{28DE155D-1C5C-4C63-AB5A-1F0E8A347AD6}" srcOrd="4" destOrd="0" presId="urn:microsoft.com/office/officeart/2018/2/layout/IconVerticalSolidList"/>
    <dgm:cxn modelId="{BF9F1EED-369D-423B-8C04-DC7C68E13E09}" type="presParOf" srcId="{1200B4E0-AB1F-4EB5-858C-35974E8E8913}" destId="{BB0BBE07-C1F4-4C7D-AD09-7A3F03295BFA}" srcOrd="5" destOrd="0" presId="urn:microsoft.com/office/officeart/2018/2/layout/IconVerticalSolidList"/>
    <dgm:cxn modelId="{CFE1480F-C2ED-4B2F-9F55-747106535012}" type="presParOf" srcId="{1200B4E0-AB1F-4EB5-858C-35974E8E8913}" destId="{7DBB2C64-A419-457B-9438-7E1A20D5A860}" srcOrd="6" destOrd="0" presId="urn:microsoft.com/office/officeart/2018/2/layout/IconVerticalSolidList"/>
    <dgm:cxn modelId="{9F948235-8021-4EEC-B3F8-9CE919885293}" type="presParOf" srcId="{7DBB2C64-A419-457B-9438-7E1A20D5A860}" destId="{4B8585D0-2307-4648-8044-F32545CACAA5}" srcOrd="0" destOrd="0" presId="urn:microsoft.com/office/officeart/2018/2/layout/IconVerticalSolidList"/>
    <dgm:cxn modelId="{B4D688B8-93EB-45F8-BF10-2D9421AA04F2}" type="presParOf" srcId="{7DBB2C64-A419-457B-9438-7E1A20D5A860}" destId="{ABD76A80-C31B-47F6-9205-B8DFD2082A3F}" srcOrd="1" destOrd="0" presId="urn:microsoft.com/office/officeart/2018/2/layout/IconVerticalSolidList"/>
    <dgm:cxn modelId="{1DFF069F-E15E-47C3-88BA-F1BD1433ED08}" type="presParOf" srcId="{7DBB2C64-A419-457B-9438-7E1A20D5A860}" destId="{80C1089D-95D1-4324-A0FF-91FF02C62E86}" srcOrd="2" destOrd="0" presId="urn:microsoft.com/office/officeart/2018/2/layout/IconVerticalSolidList"/>
    <dgm:cxn modelId="{F8FFEE89-09C1-4B4C-87F3-6AD4FB76B3B6}" type="presParOf" srcId="{7DBB2C64-A419-457B-9438-7E1A20D5A860}" destId="{947FE32B-E735-464D-A181-63413931AACE}" srcOrd="3" destOrd="0" presId="urn:microsoft.com/office/officeart/2018/2/layout/IconVerticalSolidList"/>
    <dgm:cxn modelId="{D939E34C-BF92-4C22-B71B-CE15BA46836C}" type="presParOf" srcId="{7DBB2C64-A419-457B-9438-7E1A20D5A860}" destId="{70592B8A-E2DE-415E-979D-E3C284186C6A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7F9BAC-0A92-487A-B5C3-D216402C19A0}">
      <dsp:nvSpPr>
        <dsp:cNvPr id="0" name=""/>
        <dsp:cNvSpPr/>
      </dsp:nvSpPr>
      <dsp:spPr>
        <a:xfrm>
          <a:off x="0" y="437193"/>
          <a:ext cx="7074339" cy="85379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AFGE: American Federation of Government Employees</a:t>
          </a:r>
          <a:endParaRPr lang="en-US" sz="1800" kern="1200"/>
        </a:p>
      </dsp:txBody>
      <dsp:txXfrm>
        <a:off x="41679" y="478872"/>
        <a:ext cx="6990981" cy="770435"/>
      </dsp:txXfrm>
    </dsp:sp>
    <dsp:sp modelId="{E8EBAE34-DEB8-40AF-894C-BEFFB2A782B4}">
      <dsp:nvSpPr>
        <dsp:cNvPr id="0" name=""/>
        <dsp:cNvSpPr/>
      </dsp:nvSpPr>
      <dsp:spPr>
        <a:xfrm>
          <a:off x="0" y="1342827"/>
          <a:ext cx="7074339" cy="85379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Established in 1932.</a:t>
          </a:r>
          <a:endParaRPr lang="en-US" sz="1800" kern="1200"/>
        </a:p>
      </dsp:txBody>
      <dsp:txXfrm>
        <a:off x="41679" y="1384506"/>
        <a:ext cx="6990981" cy="770435"/>
      </dsp:txXfrm>
    </dsp:sp>
    <dsp:sp modelId="{B0933E5C-2619-4401-AAA5-84155980732A}">
      <dsp:nvSpPr>
        <dsp:cNvPr id="0" name=""/>
        <dsp:cNvSpPr/>
      </dsp:nvSpPr>
      <dsp:spPr>
        <a:xfrm>
          <a:off x="0" y="2248461"/>
          <a:ext cx="7074339" cy="85379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Largest Federal Union in the Nation with over 750,000 members and just under 1,000 Locals Nationwide.</a:t>
          </a:r>
          <a:endParaRPr lang="en-US" sz="1800" kern="1200" dirty="0"/>
        </a:p>
      </dsp:txBody>
      <dsp:txXfrm>
        <a:off x="41679" y="2290140"/>
        <a:ext cx="6990981" cy="770435"/>
      </dsp:txXfrm>
    </dsp:sp>
    <dsp:sp modelId="{4FDDCBA6-E678-4F1B-BEA1-E3AF503C4197}">
      <dsp:nvSpPr>
        <dsp:cNvPr id="0" name=""/>
        <dsp:cNvSpPr/>
      </dsp:nvSpPr>
      <dsp:spPr>
        <a:xfrm>
          <a:off x="0" y="3154094"/>
          <a:ext cx="7074339" cy="85379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AFGE represents employees in nearly every Federal Agency including the Department of Veteran Affairs, Social Security Administration, DOD, HUD, USDA, and many more.</a:t>
          </a:r>
          <a:endParaRPr lang="en-US" sz="1800" kern="1200"/>
        </a:p>
      </dsp:txBody>
      <dsp:txXfrm>
        <a:off x="41679" y="3195773"/>
        <a:ext cx="6990981" cy="77043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345DB3-ADBA-499E-BFBF-E84DC438A85E}">
      <dsp:nvSpPr>
        <dsp:cNvPr id="0" name=""/>
        <dsp:cNvSpPr/>
      </dsp:nvSpPr>
      <dsp:spPr>
        <a:xfrm>
          <a:off x="0" y="1805"/>
          <a:ext cx="10515600" cy="91531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C16178-03FE-42A4-8A46-DA9BA1EDD861}">
      <dsp:nvSpPr>
        <dsp:cNvPr id="0" name=""/>
        <dsp:cNvSpPr/>
      </dsp:nvSpPr>
      <dsp:spPr>
        <a:xfrm>
          <a:off x="276881" y="207750"/>
          <a:ext cx="503420" cy="50342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60A384-616E-4182-B173-C901139A855C}">
      <dsp:nvSpPr>
        <dsp:cNvPr id="0" name=""/>
        <dsp:cNvSpPr/>
      </dsp:nvSpPr>
      <dsp:spPr>
        <a:xfrm>
          <a:off x="1057183" y="1805"/>
          <a:ext cx="945841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By law, you have the right to form, join, and assist any labor organization (Statute: 7102 &amp; 7114). That means:</a:t>
          </a:r>
        </a:p>
      </dsp:txBody>
      <dsp:txXfrm>
        <a:off x="1057183" y="1805"/>
        <a:ext cx="9458416" cy="915310"/>
      </dsp:txXfrm>
    </dsp:sp>
    <dsp:sp modelId="{FA151B58-2D6C-491E-87EB-2165231E1D2F}">
      <dsp:nvSpPr>
        <dsp:cNvPr id="0" name=""/>
        <dsp:cNvSpPr/>
      </dsp:nvSpPr>
      <dsp:spPr>
        <a:xfrm>
          <a:off x="0" y="1145944"/>
          <a:ext cx="10515600" cy="91531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DBABA7-7859-4366-87AB-BCBA095CD756}">
      <dsp:nvSpPr>
        <dsp:cNvPr id="0" name=""/>
        <dsp:cNvSpPr/>
      </dsp:nvSpPr>
      <dsp:spPr>
        <a:xfrm>
          <a:off x="276881" y="1351889"/>
          <a:ext cx="503420" cy="50342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52D989-D1D4-43F7-9CFD-FD496E40F737}">
      <dsp:nvSpPr>
        <dsp:cNvPr id="0" name=""/>
        <dsp:cNvSpPr/>
      </dsp:nvSpPr>
      <dsp:spPr>
        <a:xfrm>
          <a:off x="1057183" y="1145944"/>
          <a:ext cx="4732020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You have the right to join AFGE</a:t>
          </a:r>
        </a:p>
      </dsp:txBody>
      <dsp:txXfrm>
        <a:off x="1057183" y="1145944"/>
        <a:ext cx="4732020" cy="915310"/>
      </dsp:txXfrm>
    </dsp:sp>
    <dsp:sp modelId="{BB793161-750C-44E6-9691-7EEACDE4FC4E}">
      <dsp:nvSpPr>
        <dsp:cNvPr id="0" name=""/>
        <dsp:cNvSpPr/>
      </dsp:nvSpPr>
      <dsp:spPr>
        <a:xfrm>
          <a:off x="5789203" y="1145944"/>
          <a:ext cx="472639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Employees covered by the Statute have a protected right to form, join, or assist AFGE. You also have the right to refrain from such activity.</a:t>
          </a:r>
        </a:p>
      </dsp:txBody>
      <dsp:txXfrm>
        <a:off x="5789203" y="1145944"/>
        <a:ext cx="4726396" cy="915310"/>
      </dsp:txXfrm>
    </dsp:sp>
    <dsp:sp modelId="{F177C1AF-9F66-45FC-A793-2534E7208642}">
      <dsp:nvSpPr>
        <dsp:cNvPr id="0" name=""/>
        <dsp:cNvSpPr/>
      </dsp:nvSpPr>
      <dsp:spPr>
        <a:xfrm>
          <a:off x="0" y="2290082"/>
          <a:ext cx="10515600" cy="91531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39F738-D17C-443A-9DC1-F4DDE55A0DB2}">
      <dsp:nvSpPr>
        <dsp:cNvPr id="0" name=""/>
        <dsp:cNvSpPr/>
      </dsp:nvSpPr>
      <dsp:spPr>
        <a:xfrm>
          <a:off x="276881" y="2496027"/>
          <a:ext cx="503420" cy="50342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30BDD8-B939-4BC5-ADD4-D30B3F626031}">
      <dsp:nvSpPr>
        <dsp:cNvPr id="0" name=""/>
        <dsp:cNvSpPr/>
      </dsp:nvSpPr>
      <dsp:spPr>
        <a:xfrm>
          <a:off x="1057183" y="2290082"/>
          <a:ext cx="4732020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You have the right to be active in AFGE</a:t>
          </a:r>
        </a:p>
      </dsp:txBody>
      <dsp:txXfrm>
        <a:off x="1057183" y="2290082"/>
        <a:ext cx="4732020" cy="915310"/>
      </dsp:txXfrm>
    </dsp:sp>
    <dsp:sp modelId="{28DE155D-1C5C-4C63-AB5A-1F0E8A347AD6}">
      <dsp:nvSpPr>
        <dsp:cNvPr id="0" name=""/>
        <dsp:cNvSpPr/>
      </dsp:nvSpPr>
      <dsp:spPr>
        <a:xfrm>
          <a:off x="5789203" y="2290082"/>
          <a:ext cx="472639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You have the right to be a representative and, in that capacity, present the views of AFGE to heads of agencies, the Executive branch of the government, Congress, and more.</a:t>
          </a:r>
        </a:p>
      </dsp:txBody>
      <dsp:txXfrm>
        <a:off x="5789203" y="2290082"/>
        <a:ext cx="4726396" cy="915310"/>
      </dsp:txXfrm>
    </dsp:sp>
    <dsp:sp modelId="{4B8585D0-2307-4648-8044-F32545CACAA5}">
      <dsp:nvSpPr>
        <dsp:cNvPr id="0" name=""/>
        <dsp:cNvSpPr/>
      </dsp:nvSpPr>
      <dsp:spPr>
        <a:xfrm>
          <a:off x="0" y="3434221"/>
          <a:ext cx="10515600" cy="91531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D76A80-C31B-47F6-9205-B8DFD2082A3F}">
      <dsp:nvSpPr>
        <dsp:cNvPr id="0" name=""/>
        <dsp:cNvSpPr/>
      </dsp:nvSpPr>
      <dsp:spPr>
        <a:xfrm>
          <a:off x="276881" y="3640166"/>
          <a:ext cx="503420" cy="50342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7FE32B-E735-464D-A181-63413931AACE}">
      <dsp:nvSpPr>
        <dsp:cNvPr id="0" name=""/>
        <dsp:cNvSpPr/>
      </dsp:nvSpPr>
      <dsp:spPr>
        <a:xfrm>
          <a:off x="1057183" y="3434221"/>
          <a:ext cx="4732020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You have the right to collectively bargain through AFGE</a:t>
          </a:r>
        </a:p>
      </dsp:txBody>
      <dsp:txXfrm>
        <a:off x="1057183" y="3434221"/>
        <a:ext cx="4732020" cy="915310"/>
      </dsp:txXfrm>
    </dsp:sp>
    <dsp:sp modelId="{70592B8A-E2DE-415E-979D-E3C284186C6A}">
      <dsp:nvSpPr>
        <dsp:cNvPr id="0" name=""/>
        <dsp:cNvSpPr/>
      </dsp:nvSpPr>
      <dsp:spPr>
        <a:xfrm>
          <a:off x="5789203" y="3434221"/>
          <a:ext cx="472639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Along with fellow employees, you have the right to negotiate your telework, leave, childcare, and other working conditions through representatives you choose.</a:t>
          </a:r>
        </a:p>
      </dsp:txBody>
      <dsp:txXfrm>
        <a:off x="5789203" y="3434221"/>
        <a:ext cx="4726396" cy="9153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2" name="Shape 8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solidFill>
          <a:srgbClr val="202020"/>
        </a:solidFill>
        <a:latin typeface="+mj-lt"/>
        <a:ea typeface="+mj-ea"/>
        <a:cs typeface="+mj-cs"/>
        <a:sym typeface="Calibri"/>
      </a:defRPr>
    </a:lvl1pPr>
    <a:lvl2pPr indent="228600" latinLnBrk="0">
      <a:defRPr sz="1200">
        <a:solidFill>
          <a:srgbClr val="202020"/>
        </a:solidFill>
        <a:latin typeface="+mj-lt"/>
        <a:ea typeface="+mj-ea"/>
        <a:cs typeface="+mj-cs"/>
        <a:sym typeface="Calibri"/>
      </a:defRPr>
    </a:lvl2pPr>
    <a:lvl3pPr indent="457200" latinLnBrk="0">
      <a:defRPr sz="1200">
        <a:solidFill>
          <a:srgbClr val="202020"/>
        </a:solidFill>
        <a:latin typeface="+mj-lt"/>
        <a:ea typeface="+mj-ea"/>
        <a:cs typeface="+mj-cs"/>
        <a:sym typeface="Calibri"/>
      </a:defRPr>
    </a:lvl3pPr>
    <a:lvl4pPr indent="685800" latinLnBrk="0">
      <a:defRPr sz="1200">
        <a:solidFill>
          <a:srgbClr val="202020"/>
        </a:solidFill>
        <a:latin typeface="+mj-lt"/>
        <a:ea typeface="+mj-ea"/>
        <a:cs typeface="+mj-cs"/>
        <a:sym typeface="Calibri"/>
      </a:defRPr>
    </a:lvl4pPr>
    <a:lvl5pPr indent="914400" latinLnBrk="0">
      <a:defRPr sz="1200">
        <a:solidFill>
          <a:srgbClr val="202020"/>
        </a:solidFill>
        <a:latin typeface="+mj-lt"/>
        <a:ea typeface="+mj-ea"/>
        <a:cs typeface="+mj-cs"/>
        <a:sym typeface="Calibri"/>
      </a:defRPr>
    </a:lvl5pPr>
    <a:lvl6pPr indent="1143000" latinLnBrk="0">
      <a:defRPr sz="1200">
        <a:solidFill>
          <a:srgbClr val="202020"/>
        </a:solidFill>
        <a:latin typeface="+mj-lt"/>
        <a:ea typeface="+mj-ea"/>
        <a:cs typeface="+mj-cs"/>
        <a:sym typeface="Calibri"/>
      </a:defRPr>
    </a:lvl6pPr>
    <a:lvl7pPr indent="1371600" latinLnBrk="0">
      <a:defRPr sz="1200">
        <a:solidFill>
          <a:srgbClr val="202020"/>
        </a:solidFill>
        <a:latin typeface="+mj-lt"/>
        <a:ea typeface="+mj-ea"/>
        <a:cs typeface="+mj-cs"/>
        <a:sym typeface="Calibri"/>
      </a:defRPr>
    </a:lvl7pPr>
    <a:lvl8pPr indent="1600200" latinLnBrk="0">
      <a:defRPr sz="1200">
        <a:solidFill>
          <a:srgbClr val="202020"/>
        </a:solidFill>
        <a:latin typeface="+mj-lt"/>
        <a:ea typeface="+mj-ea"/>
        <a:cs typeface="+mj-cs"/>
        <a:sym typeface="Calibri"/>
      </a:defRPr>
    </a:lvl8pPr>
    <a:lvl9pPr indent="1828800" latinLnBrk="0">
      <a:defRPr sz="1200">
        <a:solidFill>
          <a:srgbClr val="202020"/>
        </a:solidFill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A004F4-F240-48F9-8AE1-486585C7F00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1704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84833A-B275-446F-9042-1187E1217E9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5864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A004F4-F240-48F9-8AE1-486585C7F00D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5613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84833A-B275-446F-9042-1187E1217E9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2243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A004F4-F240-48F9-8AE1-486585C7F00D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6999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A004F4-F240-48F9-8AE1-486585C7F00D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810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A004F4-F240-48F9-8AE1-486585C7F00D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1929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84833A-B275-446F-9042-1187E1217E9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9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ontent w/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Insert Title, 28pt Calibri Bold (Color: RGB 33, 33, 33)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 hasCustomPrompt="1"/>
          </p:nvPr>
        </p:nvSpPr>
        <p:spPr>
          <a:xfrm>
            <a:off x="838201" y="1354139"/>
            <a:ext cx="5535084" cy="4352925"/>
          </a:xfrm>
        </p:spPr>
        <p:txBody>
          <a:bodyPr/>
          <a:lstStyle/>
          <a:p>
            <a:pPr lvl="0"/>
            <a:r>
              <a:rPr lang="en-US"/>
              <a:t>Body Text no smaller than 18pt font, Calibri Regular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6635752" y="1354139"/>
            <a:ext cx="4718049" cy="4352925"/>
          </a:xfrm>
        </p:spPr>
        <p:txBody>
          <a:bodyPr/>
          <a:lstStyle>
            <a:lvl1pPr>
              <a:defRPr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Place image here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7FA9645C-480D-5546-9215-E1AA58D52B4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-5560480" y="915232"/>
            <a:ext cx="5141384" cy="2376609"/>
          </a:xfrm>
        </p:spPr>
        <p:txBody>
          <a:bodyPr/>
          <a:lstStyle/>
          <a:p>
            <a:r>
              <a:rPr lang="en-US"/>
              <a:t>Add alt-text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26E0722-AAAB-452D-859E-29E1D6D4F4D3}"/>
              </a:ext>
            </a:extLst>
          </p:cNvPr>
          <p:cNvGrpSpPr/>
          <p:nvPr userDrawn="1"/>
        </p:nvGrpSpPr>
        <p:grpSpPr>
          <a:xfrm>
            <a:off x="-50104" y="6511491"/>
            <a:ext cx="12345061" cy="462199"/>
            <a:chOff x="-37578" y="6511490"/>
            <a:chExt cx="9258796" cy="462199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8DE3751-44D6-43CC-82B0-CFB0FC829927}"/>
                </a:ext>
              </a:extLst>
            </p:cNvPr>
            <p:cNvGrpSpPr/>
            <p:nvPr userDrawn="1"/>
          </p:nvGrpSpPr>
          <p:grpSpPr>
            <a:xfrm>
              <a:off x="-37578" y="6511490"/>
              <a:ext cx="9258796" cy="462199"/>
              <a:chOff x="-37578" y="6511490"/>
              <a:chExt cx="9258796" cy="462199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E5D81EA2-479D-4AFB-8EAD-723802CD3340}"/>
                  </a:ext>
                </a:extLst>
              </p:cNvPr>
              <p:cNvGrpSpPr/>
              <p:nvPr userDrawn="1"/>
            </p:nvGrpSpPr>
            <p:grpSpPr>
              <a:xfrm>
                <a:off x="-37578" y="6511490"/>
                <a:ext cx="6977100" cy="365760"/>
                <a:chOff x="-37578" y="6513534"/>
                <a:chExt cx="6977100" cy="365760"/>
              </a:xfrm>
            </p:grpSpPr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E58CA490-301B-4F15-91AE-CB5E7C942BA9}"/>
                    </a:ext>
                  </a:extLst>
                </p:cNvPr>
                <p:cNvSpPr/>
                <p:nvPr userDrawn="1"/>
              </p:nvSpPr>
              <p:spPr>
                <a:xfrm>
                  <a:off x="-37578" y="6513534"/>
                  <a:ext cx="6516688" cy="365760"/>
                </a:xfrm>
                <a:prstGeom prst="rect">
                  <a:avLst/>
                </a:prstGeom>
                <a:solidFill>
                  <a:srgbClr val="205493"/>
                </a:solidFill>
                <a:ln cap="rnd" cmpd="sng">
                  <a:solidFill>
                    <a:srgbClr val="205493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" name="Right Triangle 25">
                  <a:extLst>
                    <a:ext uri="{FF2B5EF4-FFF2-40B4-BE49-F238E27FC236}">
                      <a16:creationId xmlns:a16="http://schemas.microsoft.com/office/drawing/2014/main" id="{64DD06A3-5E4B-4DF9-B39A-788071A05CF9}"/>
                    </a:ext>
                  </a:extLst>
                </p:cNvPr>
                <p:cNvSpPr/>
                <p:nvPr userDrawn="1"/>
              </p:nvSpPr>
              <p:spPr>
                <a:xfrm>
                  <a:off x="6479110" y="6513534"/>
                  <a:ext cx="460412" cy="365760"/>
                </a:xfrm>
                <a:prstGeom prst="rtTriangle">
                  <a:avLst/>
                </a:prstGeom>
                <a:solidFill>
                  <a:srgbClr val="205493"/>
                </a:solidFill>
                <a:ln cap="rnd" cmpd="sng">
                  <a:solidFill>
                    <a:srgbClr val="205493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</p:grp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3C901465-7B0A-430A-B97A-26E579EEC3D7}"/>
                  </a:ext>
                </a:extLst>
              </p:cNvPr>
              <p:cNvSpPr/>
              <p:nvPr userDrawn="1"/>
            </p:nvSpPr>
            <p:spPr>
              <a:xfrm>
                <a:off x="7300978" y="6511490"/>
                <a:ext cx="1920240" cy="365760"/>
              </a:xfrm>
              <a:prstGeom prst="rect">
                <a:avLst/>
              </a:prstGeom>
              <a:solidFill>
                <a:srgbClr val="4AA564"/>
              </a:solidFill>
              <a:ln cap="rnd" cmpd="sng">
                <a:solidFill>
                  <a:srgbClr val="4AA564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24" name="Flowchart: Merge 23">
                <a:extLst>
                  <a:ext uri="{FF2B5EF4-FFF2-40B4-BE49-F238E27FC236}">
                    <a16:creationId xmlns:a16="http://schemas.microsoft.com/office/drawing/2014/main" id="{02AB69A7-6A15-4541-B4EB-A59FF3910980}"/>
                  </a:ext>
                </a:extLst>
              </p:cNvPr>
              <p:cNvSpPr/>
              <p:nvPr userDrawn="1"/>
            </p:nvSpPr>
            <p:spPr>
              <a:xfrm>
                <a:off x="6658430" y="6511490"/>
                <a:ext cx="1102960" cy="462199"/>
              </a:xfrm>
              <a:prstGeom prst="flowChartMerge">
                <a:avLst/>
              </a:prstGeom>
              <a:solidFill>
                <a:srgbClr val="4AA564"/>
              </a:solidFill>
              <a:ln>
                <a:solidFill>
                  <a:srgbClr val="4AA5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F60C069-D334-4D3B-B3F5-12DE8FA68689}"/>
                </a:ext>
              </a:extLst>
            </p:cNvPr>
            <p:cNvGrpSpPr/>
            <p:nvPr userDrawn="1"/>
          </p:nvGrpSpPr>
          <p:grpSpPr>
            <a:xfrm>
              <a:off x="7704737" y="6616243"/>
              <a:ext cx="1100224" cy="188299"/>
              <a:chOff x="7881718" y="6616243"/>
              <a:chExt cx="1262282" cy="216035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08D571A1-1834-4660-A51E-1A4F9CC6B4A0}"/>
                  </a:ext>
                </a:extLst>
              </p:cNvPr>
              <p:cNvGrpSpPr/>
              <p:nvPr userDrawn="1"/>
            </p:nvGrpSpPr>
            <p:grpSpPr>
              <a:xfrm>
                <a:off x="7881718" y="6618177"/>
                <a:ext cx="995757" cy="214101"/>
                <a:chOff x="6331630" y="4053348"/>
                <a:chExt cx="995757" cy="214101"/>
              </a:xfrm>
              <a:solidFill>
                <a:schemeClr val="bg1"/>
              </a:solidFill>
            </p:grpSpPr>
            <p:sp>
              <p:nvSpPr>
                <p:cNvPr id="18" name="Star: 5 Points 17">
                  <a:extLst>
                    <a:ext uri="{FF2B5EF4-FFF2-40B4-BE49-F238E27FC236}">
                      <a16:creationId xmlns:a16="http://schemas.microsoft.com/office/drawing/2014/main" id="{32792828-D1A5-4115-990C-3B83239C2D51}"/>
                    </a:ext>
                  </a:extLst>
                </p:cNvPr>
                <p:cNvSpPr/>
                <p:nvPr userDrawn="1"/>
              </p:nvSpPr>
              <p:spPr>
                <a:xfrm>
                  <a:off x="6331630" y="4053348"/>
                  <a:ext cx="214101" cy="214101"/>
                </a:xfrm>
                <a:prstGeom prst="star5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19" name="Star: 5 Points 18">
                  <a:extLst>
                    <a:ext uri="{FF2B5EF4-FFF2-40B4-BE49-F238E27FC236}">
                      <a16:creationId xmlns:a16="http://schemas.microsoft.com/office/drawing/2014/main" id="{9B8BFEF4-AED2-4C16-82FD-5DCF11455B5E}"/>
                    </a:ext>
                  </a:extLst>
                </p:cNvPr>
                <p:cNvSpPr/>
                <p:nvPr userDrawn="1"/>
              </p:nvSpPr>
              <p:spPr>
                <a:xfrm>
                  <a:off x="6592182" y="4053348"/>
                  <a:ext cx="214101" cy="214101"/>
                </a:xfrm>
                <a:prstGeom prst="star5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0" name="Star: 5 Points 19">
                  <a:extLst>
                    <a:ext uri="{FF2B5EF4-FFF2-40B4-BE49-F238E27FC236}">
                      <a16:creationId xmlns:a16="http://schemas.microsoft.com/office/drawing/2014/main" id="{EF42C92B-375D-44BE-9715-BED0AEBA2490}"/>
                    </a:ext>
                  </a:extLst>
                </p:cNvPr>
                <p:cNvSpPr/>
                <p:nvPr userDrawn="1"/>
              </p:nvSpPr>
              <p:spPr>
                <a:xfrm>
                  <a:off x="6852734" y="4053348"/>
                  <a:ext cx="214101" cy="214101"/>
                </a:xfrm>
                <a:prstGeom prst="star5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1" name="Star: 5 Points 20">
                  <a:extLst>
                    <a:ext uri="{FF2B5EF4-FFF2-40B4-BE49-F238E27FC236}">
                      <a16:creationId xmlns:a16="http://schemas.microsoft.com/office/drawing/2014/main" id="{14839110-0BB5-43FB-A7C6-678CCD6EC743}"/>
                    </a:ext>
                  </a:extLst>
                </p:cNvPr>
                <p:cNvSpPr/>
                <p:nvPr userDrawn="1"/>
              </p:nvSpPr>
              <p:spPr>
                <a:xfrm>
                  <a:off x="7113286" y="4053348"/>
                  <a:ext cx="214101" cy="214101"/>
                </a:xfrm>
                <a:prstGeom prst="star5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</p:grpSp>
          <p:sp>
            <p:nvSpPr>
              <p:cNvPr id="17" name="Star: 5 Points 16">
                <a:extLst>
                  <a:ext uri="{FF2B5EF4-FFF2-40B4-BE49-F238E27FC236}">
                    <a16:creationId xmlns:a16="http://schemas.microsoft.com/office/drawing/2014/main" id="{7BBEB9F0-F949-4964-84FE-C5E5F96A5EC4}"/>
                  </a:ext>
                </a:extLst>
              </p:cNvPr>
              <p:cNvSpPr/>
              <p:nvPr userDrawn="1"/>
            </p:nvSpPr>
            <p:spPr>
              <a:xfrm>
                <a:off x="8929899" y="6616243"/>
                <a:ext cx="214101" cy="214101"/>
              </a:xfrm>
              <a:prstGeom prst="star5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</p:grpSp>
      </p:grpSp>
      <p:sp>
        <p:nvSpPr>
          <p:cNvPr id="13" name="Footer Placeholder">
            <a:extLst>
              <a:ext uri="{FF2B5EF4-FFF2-40B4-BE49-F238E27FC236}">
                <a16:creationId xmlns:a16="http://schemas.microsoft.com/office/drawing/2014/main" id="{61980F05-1DFF-444A-AB70-54A06ACB29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512126"/>
            <a:ext cx="75317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l"/>
            <a:r>
              <a:rPr lang="en-US"/>
              <a:t>FOR INTERNAL USE ONLY		 Office of Veterans Health Administration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401769" y="6531758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573346A-FCA4-684E-8D18-26E8324063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300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89EF5-3FD9-4423-A9E8-B67B4E902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0D7191-31B4-440E-A4E9-F412FA558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4379E-9B58-41EA-B928-5B1C8436A60E}" type="datetime1">
              <a:rPr lang="en-US" smtClean="0"/>
              <a:t>2/12/25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C85CB6-0880-4BF0-8E98-291E70C71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4A5E74-F26F-4C7A-BED1-6EE66C0B3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E24B5-652C-4DB5-B7C3-B5BBEC1280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45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with Three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3">
            <a:extLst>
              <a:ext uri="{FF2B5EF4-FFF2-40B4-BE49-F238E27FC236}">
                <a16:creationId xmlns:a16="http://schemas.microsoft.com/office/drawing/2014/main" id="{29F16048-FF4E-41B1-B3D4-0FB210A70DF2}"/>
              </a:ext>
            </a:extLst>
          </p:cNvPr>
          <p:cNvSpPr/>
          <p:nvPr userDrawn="1"/>
        </p:nvSpPr>
        <p:spPr>
          <a:xfrm>
            <a:off x="5294630" y="0"/>
            <a:ext cx="6897370" cy="6858000"/>
          </a:xfrm>
          <a:custGeom>
            <a:avLst/>
            <a:gdLst/>
            <a:ahLst/>
            <a:cxnLst/>
            <a:rect l="l" t="t" r="r" b="b"/>
            <a:pathLst>
              <a:path w="6897370" h="6858000">
                <a:moveTo>
                  <a:pt x="0" y="6858000"/>
                </a:moveTo>
                <a:lnTo>
                  <a:pt x="6896900" y="6858000"/>
                </a:lnTo>
                <a:lnTo>
                  <a:pt x="68969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 lang="en-US" noProof="0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8AB8B54-69CD-4C57-8DBB-02A0E09851DD}"/>
              </a:ext>
            </a:extLst>
          </p:cNvPr>
          <p:cNvSpPr/>
          <p:nvPr userDrawn="1"/>
        </p:nvSpPr>
        <p:spPr>
          <a:xfrm>
            <a:off x="11562237" y="6227432"/>
            <a:ext cx="266400" cy="266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90E0AA-5363-4861-AB6B-0E4D34D74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17362"/>
            <a:ext cx="3932237" cy="130211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79774D-36EB-4201-B1AC-922DD2E066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94251" y="1192697"/>
            <a:ext cx="4057961" cy="1431234"/>
          </a:xfrm>
        </p:spPr>
        <p:txBody>
          <a:bodyPr/>
          <a:lstStyle>
            <a:lvl1pPr marL="0" indent="0">
              <a:buNone/>
              <a:defRPr sz="160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D1E234-1CB2-41A0-B40D-7E7F160CB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D634D-0427-413D-A0D0-098959D06FEF}" type="datetime1">
              <a:rPr lang="en-US" smtClean="0"/>
              <a:t>2/12/25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FD472E-6334-4051-B4D9-6361A819F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2384B9-6290-4070-B7D1-A105B27F0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E24B5-652C-4DB5-B7C3-B5BBEC1280B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9337951D-6DB6-4713-9200-E8513CDEB6B3}"/>
              </a:ext>
            </a:extLst>
          </p:cNvPr>
          <p:cNvSpPr/>
          <p:nvPr userDrawn="1"/>
        </p:nvSpPr>
        <p:spPr>
          <a:xfrm>
            <a:off x="0" y="2430411"/>
            <a:ext cx="3625850" cy="3438525"/>
          </a:xfrm>
          <a:custGeom>
            <a:avLst/>
            <a:gdLst/>
            <a:ahLst/>
            <a:cxnLst/>
            <a:rect l="l" t="t" r="r" b="b"/>
            <a:pathLst>
              <a:path w="3625850" h="3438525">
                <a:moveTo>
                  <a:pt x="0" y="3438486"/>
                </a:moveTo>
                <a:lnTo>
                  <a:pt x="3625596" y="3438486"/>
                </a:lnTo>
                <a:lnTo>
                  <a:pt x="3625596" y="0"/>
                </a:lnTo>
                <a:lnTo>
                  <a:pt x="0" y="0"/>
                </a:lnTo>
                <a:lnTo>
                  <a:pt x="0" y="3438486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lang="en-US" noProof="0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D44B7CE-2038-4CCA-AA8A-D03DE5FD95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2781223"/>
            <a:ext cx="6040800" cy="2736901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28">
            <a:extLst>
              <a:ext uri="{FF2B5EF4-FFF2-40B4-BE49-F238E27FC236}">
                <a16:creationId xmlns:a16="http://schemas.microsoft.com/office/drawing/2014/main" id="{2EB2F967-97B6-4CA8-B3E7-5FF7CA2BDD8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586106" y="1188012"/>
            <a:ext cx="376237" cy="376237"/>
          </a:xfrm>
        </p:spPr>
        <p:txBody>
          <a:bodyPr>
            <a:normAutofit/>
          </a:bodyPr>
          <a:lstStyle>
            <a:lvl1pPr marL="0" indent="0" algn="ctr">
              <a:buNone/>
              <a:defRPr sz="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28">
            <a:extLst>
              <a:ext uri="{FF2B5EF4-FFF2-40B4-BE49-F238E27FC236}">
                <a16:creationId xmlns:a16="http://schemas.microsoft.com/office/drawing/2014/main" id="{5E78E133-FE09-456A-8463-9EFAC6ADE26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586106" y="2878015"/>
            <a:ext cx="376237" cy="376237"/>
          </a:xfrm>
        </p:spPr>
        <p:txBody>
          <a:bodyPr>
            <a:normAutofit/>
          </a:bodyPr>
          <a:lstStyle>
            <a:lvl1pPr marL="0" indent="0" algn="ctr">
              <a:buNone/>
              <a:defRPr sz="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7F0C3496-EA4B-43E5-9704-968F80A8552C}"/>
              </a:ext>
            </a:extLst>
          </p:cNvPr>
          <p:cNvSpPr>
            <a:spLocks noGrp="1"/>
          </p:cNvSpPr>
          <p:nvPr>
            <p:ph type="body" sz="half" idx="23"/>
          </p:nvPr>
        </p:nvSpPr>
        <p:spPr>
          <a:xfrm>
            <a:off x="7294250" y="2880357"/>
            <a:ext cx="4057961" cy="1431234"/>
          </a:xfrm>
        </p:spPr>
        <p:txBody>
          <a:bodyPr/>
          <a:lstStyle>
            <a:lvl1pPr marL="0" indent="0">
              <a:buNone/>
              <a:defRPr sz="160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 28">
            <a:extLst>
              <a:ext uri="{FF2B5EF4-FFF2-40B4-BE49-F238E27FC236}">
                <a16:creationId xmlns:a16="http://schemas.microsoft.com/office/drawing/2014/main" id="{13414E14-9FEB-40F8-AE6E-319637A8F1CB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586106" y="4568018"/>
            <a:ext cx="376237" cy="376237"/>
          </a:xfrm>
        </p:spPr>
        <p:txBody>
          <a:bodyPr>
            <a:normAutofit/>
          </a:bodyPr>
          <a:lstStyle>
            <a:lvl1pPr marL="0" indent="0" algn="ctr">
              <a:buNone/>
              <a:defRPr sz="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8EC97C88-8B4C-4665-845B-95CE8F237779}"/>
              </a:ext>
            </a:extLst>
          </p:cNvPr>
          <p:cNvSpPr>
            <a:spLocks noGrp="1"/>
          </p:cNvSpPr>
          <p:nvPr>
            <p:ph type="body" sz="half" idx="25"/>
          </p:nvPr>
        </p:nvSpPr>
        <p:spPr>
          <a:xfrm>
            <a:off x="7294250" y="4568018"/>
            <a:ext cx="4057961" cy="1431234"/>
          </a:xfrm>
        </p:spPr>
        <p:txBody>
          <a:bodyPr/>
          <a:lstStyle>
            <a:lvl1pPr marL="0" indent="0">
              <a:buNone/>
              <a:defRPr sz="160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66552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EE9F3-8617-F461-B787-B99B3B77E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48FDCC-E7BC-E309-0C14-309156D74A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6CD34D-34C0-4FE6-EEE1-BFEA84A64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35B07-79BA-4375-B7B0-1CF286A83CE4}" type="datetimeFigureOut">
              <a:rPr lang="en-US" smtClean="0"/>
              <a:t>2/12/25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EBF2D0-BDA0-50C0-97DE-60B7944A7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FOR INTERNAL USE ONLY		Office of Veterans Health Administration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CECD32-D51B-B367-2E9D-9B7F91180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3346A-FCA4-684E-8D18-26E8324063ED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D95DBA2-1D3C-F0CC-CCEF-ADC867E817FA}"/>
              </a:ext>
            </a:extLst>
          </p:cNvPr>
          <p:cNvGrpSpPr/>
          <p:nvPr userDrawn="1"/>
        </p:nvGrpSpPr>
        <p:grpSpPr>
          <a:xfrm>
            <a:off x="-50104" y="6511491"/>
            <a:ext cx="12345061" cy="462199"/>
            <a:chOff x="-37578" y="6511490"/>
            <a:chExt cx="9258796" cy="46219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A254B78-449A-956E-C082-1BBDAA61D4E4}"/>
                </a:ext>
              </a:extLst>
            </p:cNvPr>
            <p:cNvGrpSpPr/>
            <p:nvPr userDrawn="1"/>
          </p:nvGrpSpPr>
          <p:grpSpPr>
            <a:xfrm>
              <a:off x="-37578" y="6511490"/>
              <a:ext cx="9258796" cy="462199"/>
              <a:chOff x="-37578" y="6511490"/>
              <a:chExt cx="9258796" cy="462199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598B781C-0715-35E0-3F97-2754DA50DA6B}"/>
                  </a:ext>
                </a:extLst>
              </p:cNvPr>
              <p:cNvGrpSpPr/>
              <p:nvPr userDrawn="1"/>
            </p:nvGrpSpPr>
            <p:grpSpPr>
              <a:xfrm>
                <a:off x="-37578" y="6511490"/>
                <a:ext cx="6977100" cy="365760"/>
                <a:chOff x="-37578" y="6513534"/>
                <a:chExt cx="6977100" cy="365760"/>
              </a:xfrm>
            </p:grpSpPr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4D43473C-D103-2539-9496-D2F86DA579B0}"/>
                    </a:ext>
                  </a:extLst>
                </p:cNvPr>
                <p:cNvSpPr/>
                <p:nvPr userDrawn="1"/>
              </p:nvSpPr>
              <p:spPr>
                <a:xfrm>
                  <a:off x="-37578" y="6513534"/>
                  <a:ext cx="6516688" cy="365760"/>
                </a:xfrm>
                <a:prstGeom prst="rect">
                  <a:avLst/>
                </a:prstGeom>
                <a:solidFill>
                  <a:srgbClr val="205493"/>
                </a:solidFill>
                <a:ln cap="rnd" cmpd="sng">
                  <a:solidFill>
                    <a:srgbClr val="205493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Right Triangle 19">
                  <a:extLst>
                    <a:ext uri="{FF2B5EF4-FFF2-40B4-BE49-F238E27FC236}">
                      <a16:creationId xmlns:a16="http://schemas.microsoft.com/office/drawing/2014/main" id="{0C7B965B-A399-030C-383B-F4F99959BD62}"/>
                    </a:ext>
                  </a:extLst>
                </p:cNvPr>
                <p:cNvSpPr/>
                <p:nvPr userDrawn="1"/>
              </p:nvSpPr>
              <p:spPr>
                <a:xfrm>
                  <a:off x="6479110" y="6513534"/>
                  <a:ext cx="460412" cy="365760"/>
                </a:xfrm>
                <a:prstGeom prst="rtTriangle">
                  <a:avLst/>
                </a:prstGeom>
                <a:solidFill>
                  <a:srgbClr val="205493"/>
                </a:solidFill>
                <a:ln cap="rnd" cmpd="sng">
                  <a:solidFill>
                    <a:srgbClr val="205493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B22D2CCC-EDC6-B98E-260F-DD683EAD04E6}"/>
                  </a:ext>
                </a:extLst>
              </p:cNvPr>
              <p:cNvSpPr/>
              <p:nvPr userDrawn="1"/>
            </p:nvSpPr>
            <p:spPr>
              <a:xfrm>
                <a:off x="7300978" y="6511490"/>
                <a:ext cx="1920240" cy="365760"/>
              </a:xfrm>
              <a:prstGeom prst="rect">
                <a:avLst/>
              </a:prstGeom>
              <a:solidFill>
                <a:srgbClr val="4AA564"/>
              </a:solidFill>
              <a:ln cap="rnd" cmpd="sng">
                <a:solidFill>
                  <a:srgbClr val="4AA564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lowchart: Merge 17">
                <a:extLst>
                  <a:ext uri="{FF2B5EF4-FFF2-40B4-BE49-F238E27FC236}">
                    <a16:creationId xmlns:a16="http://schemas.microsoft.com/office/drawing/2014/main" id="{AE531F65-527D-8433-22D6-FB10142E9479}"/>
                  </a:ext>
                </a:extLst>
              </p:cNvPr>
              <p:cNvSpPr/>
              <p:nvPr userDrawn="1"/>
            </p:nvSpPr>
            <p:spPr>
              <a:xfrm>
                <a:off x="6658430" y="6511490"/>
                <a:ext cx="1102960" cy="462199"/>
              </a:xfrm>
              <a:prstGeom prst="flowChartMerge">
                <a:avLst/>
              </a:prstGeom>
              <a:solidFill>
                <a:srgbClr val="4AA564"/>
              </a:solidFill>
              <a:ln>
                <a:solidFill>
                  <a:srgbClr val="4AA5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5792A5F-2BB0-E727-3FF1-C889B272142A}"/>
                </a:ext>
              </a:extLst>
            </p:cNvPr>
            <p:cNvGrpSpPr/>
            <p:nvPr userDrawn="1"/>
          </p:nvGrpSpPr>
          <p:grpSpPr>
            <a:xfrm>
              <a:off x="7704737" y="6616243"/>
              <a:ext cx="1100224" cy="188299"/>
              <a:chOff x="7881718" y="6616243"/>
              <a:chExt cx="1262282" cy="216035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A735321C-B76F-4B7B-E784-544F8D5F2EFF}"/>
                  </a:ext>
                </a:extLst>
              </p:cNvPr>
              <p:cNvGrpSpPr/>
              <p:nvPr userDrawn="1"/>
            </p:nvGrpSpPr>
            <p:grpSpPr>
              <a:xfrm>
                <a:off x="7881718" y="6618177"/>
                <a:ext cx="995757" cy="214101"/>
                <a:chOff x="6331630" y="4053348"/>
                <a:chExt cx="995757" cy="214101"/>
              </a:xfrm>
              <a:solidFill>
                <a:schemeClr val="bg1"/>
              </a:solidFill>
            </p:grpSpPr>
            <p:sp>
              <p:nvSpPr>
                <p:cNvPr id="12" name="Star: 5 Points 11">
                  <a:extLst>
                    <a:ext uri="{FF2B5EF4-FFF2-40B4-BE49-F238E27FC236}">
                      <a16:creationId xmlns:a16="http://schemas.microsoft.com/office/drawing/2014/main" id="{B1A4B1B2-14C6-B193-DF7B-A2E3E241B1E4}"/>
                    </a:ext>
                  </a:extLst>
                </p:cNvPr>
                <p:cNvSpPr/>
                <p:nvPr userDrawn="1"/>
              </p:nvSpPr>
              <p:spPr>
                <a:xfrm>
                  <a:off x="6331630" y="4053348"/>
                  <a:ext cx="214101" cy="214101"/>
                </a:xfrm>
                <a:prstGeom prst="star5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Star: 5 Points 12">
                  <a:extLst>
                    <a:ext uri="{FF2B5EF4-FFF2-40B4-BE49-F238E27FC236}">
                      <a16:creationId xmlns:a16="http://schemas.microsoft.com/office/drawing/2014/main" id="{F43CB01A-CBFE-6A67-E38A-BD67C80DF6C9}"/>
                    </a:ext>
                  </a:extLst>
                </p:cNvPr>
                <p:cNvSpPr/>
                <p:nvPr userDrawn="1"/>
              </p:nvSpPr>
              <p:spPr>
                <a:xfrm>
                  <a:off x="6592182" y="4053348"/>
                  <a:ext cx="214101" cy="214101"/>
                </a:xfrm>
                <a:prstGeom prst="star5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Star: 5 Points 13">
                  <a:extLst>
                    <a:ext uri="{FF2B5EF4-FFF2-40B4-BE49-F238E27FC236}">
                      <a16:creationId xmlns:a16="http://schemas.microsoft.com/office/drawing/2014/main" id="{A55B81BE-F158-4B2C-DA93-076B45874FF3}"/>
                    </a:ext>
                  </a:extLst>
                </p:cNvPr>
                <p:cNvSpPr/>
                <p:nvPr userDrawn="1"/>
              </p:nvSpPr>
              <p:spPr>
                <a:xfrm>
                  <a:off x="6852734" y="4053348"/>
                  <a:ext cx="214101" cy="214101"/>
                </a:xfrm>
                <a:prstGeom prst="star5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Star: 5 Points 14">
                  <a:extLst>
                    <a:ext uri="{FF2B5EF4-FFF2-40B4-BE49-F238E27FC236}">
                      <a16:creationId xmlns:a16="http://schemas.microsoft.com/office/drawing/2014/main" id="{CB094729-8233-5CF3-FA9D-2FC84A43234B}"/>
                    </a:ext>
                  </a:extLst>
                </p:cNvPr>
                <p:cNvSpPr/>
                <p:nvPr userDrawn="1"/>
              </p:nvSpPr>
              <p:spPr>
                <a:xfrm>
                  <a:off x="7113286" y="4053348"/>
                  <a:ext cx="214101" cy="214101"/>
                </a:xfrm>
                <a:prstGeom prst="star5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" name="Star: 5 Points 10">
                <a:extLst>
                  <a:ext uri="{FF2B5EF4-FFF2-40B4-BE49-F238E27FC236}">
                    <a16:creationId xmlns:a16="http://schemas.microsoft.com/office/drawing/2014/main" id="{ADB4ED87-D95A-279B-B7EF-730A2A79D222}"/>
                  </a:ext>
                </a:extLst>
              </p:cNvPr>
              <p:cNvSpPr/>
              <p:nvPr userDrawn="1"/>
            </p:nvSpPr>
            <p:spPr>
              <a:xfrm>
                <a:off x="8929899" y="6616243"/>
                <a:ext cx="214101" cy="214101"/>
              </a:xfrm>
              <a:prstGeom prst="star5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463413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1D2A6C-9878-D4BB-7667-36F81EA98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35B07-79BA-4375-B7B0-1CF286A83CE4}" type="datetimeFigureOut">
              <a:rPr lang="en-US" smtClean="0"/>
              <a:t>2/12/25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F64D11-171F-BDDA-567E-87D42479A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>
                <a:solidFill>
                  <a:srgbClr val="202020">
                    <a:tint val="75000"/>
                  </a:srgbClr>
                </a:solidFill>
              </a:rPr>
              <a:t>FOR INTERNAL USE ONLY		Office of Veterans Health Administration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C499D2-49C0-AE76-5465-AF584EFBE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3346A-FCA4-684E-8D18-26E8324063ED}" type="slidenum">
              <a:rPr lang="en-US" smtClean="0">
                <a:solidFill>
                  <a:srgbClr val="20202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20202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528915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w/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Insert Title, 28pt Calibri Bold (Color: RGB 33, 33, 33)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 hasCustomPrompt="1"/>
          </p:nvPr>
        </p:nvSpPr>
        <p:spPr>
          <a:xfrm>
            <a:off x="838201" y="1354139"/>
            <a:ext cx="5535084" cy="4352925"/>
          </a:xfrm>
        </p:spPr>
        <p:txBody>
          <a:bodyPr/>
          <a:lstStyle/>
          <a:p>
            <a:pPr lvl="0"/>
            <a:r>
              <a:rPr lang="en-US"/>
              <a:t>Body Text no smaller than 18pt font, Calibri Regular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6635752" y="1354139"/>
            <a:ext cx="4718049" cy="4352925"/>
          </a:xfrm>
        </p:spPr>
        <p:txBody>
          <a:bodyPr/>
          <a:lstStyle>
            <a:lvl1pPr>
              <a:defRPr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Place image here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7FA9645C-480D-5546-9215-E1AA58D52B4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-5560480" y="915232"/>
            <a:ext cx="5141384" cy="2376609"/>
          </a:xfrm>
        </p:spPr>
        <p:txBody>
          <a:bodyPr/>
          <a:lstStyle/>
          <a:p>
            <a:r>
              <a:rPr lang="en-US"/>
              <a:t>Add alt-text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26E0722-AAAB-452D-859E-29E1D6D4F4D3}"/>
              </a:ext>
            </a:extLst>
          </p:cNvPr>
          <p:cNvGrpSpPr/>
          <p:nvPr userDrawn="1"/>
        </p:nvGrpSpPr>
        <p:grpSpPr>
          <a:xfrm>
            <a:off x="-50104" y="6511491"/>
            <a:ext cx="12345061" cy="462199"/>
            <a:chOff x="-37578" y="6511490"/>
            <a:chExt cx="9258796" cy="462199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8DE3751-44D6-43CC-82B0-CFB0FC829927}"/>
                </a:ext>
              </a:extLst>
            </p:cNvPr>
            <p:cNvGrpSpPr/>
            <p:nvPr userDrawn="1"/>
          </p:nvGrpSpPr>
          <p:grpSpPr>
            <a:xfrm>
              <a:off x="-37578" y="6511490"/>
              <a:ext cx="9258796" cy="462199"/>
              <a:chOff x="-37578" y="6511490"/>
              <a:chExt cx="9258796" cy="462199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E5D81EA2-479D-4AFB-8EAD-723802CD3340}"/>
                  </a:ext>
                </a:extLst>
              </p:cNvPr>
              <p:cNvGrpSpPr/>
              <p:nvPr userDrawn="1"/>
            </p:nvGrpSpPr>
            <p:grpSpPr>
              <a:xfrm>
                <a:off x="-37578" y="6511490"/>
                <a:ext cx="6977100" cy="365760"/>
                <a:chOff x="-37578" y="6513534"/>
                <a:chExt cx="6977100" cy="365760"/>
              </a:xfrm>
            </p:grpSpPr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E58CA490-301B-4F15-91AE-CB5E7C942BA9}"/>
                    </a:ext>
                  </a:extLst>
                </p:cNvPr>
                <p:cNvSpPr/>
                <p:nvPr userDrawn="1"/>
              </p:nvSpPr>
              <p:spPr>
                <a:xfrm>
                  <a:off x="-37578" y="6513534"/>
                  <a:ext cx="6516688" cy="365760"/>
                </a:xfrm>
                <a:prstGeom prst="rect">
                  <a:avLst/>
                </a:prstGeom>
                <a:solidFill>
                  <a:srgbClr val="205493"/>
                </a:solidFill>
                <a:ln cap="rnd" cmpd="sng">
                  <a:solidFill>
                    <a:srgbClr val="205493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" name="Right Triangle 25">
                  <a:extLst>
                    <a:ext uri="{FF2B5EF4-FFF2-40B4-BE49-F238E27FC236}">
                      <a16:creationId xmlns:a16="http://schemas.microsoft.com/office/drawing/2014/main" id="{64DD06A3-5E4B-4DF9-B39A-788071A05CF9}"/>
                    </a:ext>
                  </a:extLst>
                </p:cNvPr>
                <p:cNvSpPr/>
                <p:nvPr userDrawn="1"/>
              </p:nvSpPr>
              <p:spPr>
                <a:xfrm>
                  <a:off x="6479110" y="6513534"/>
                  <a:ext cx="460412" cy="365760"/>
                </a:xfrm>
                <a:prstGeom prst="rtTriangle">
                  <a:avLst/>
                </a:prstGeom>
                <a:solidFill>
                  <a:srgbClr val="205493"/>
                </a:solidFill>
                <a:ln cap="rnd" cmpd="sng">
                  <a:solidFill>
                    <a:srgbClr val="205493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</p:grp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3C901465-7B0A-430A-B97A-26E579EEC3D7}"/>
                  </a:ext>
                </a:extLst>
              </p:cNvPr>
              <p:cNvSpPr/>
              <p:nvPr userDrawn="1"/>
            </p:nvSpPr>
            <p:spPr>
              <a:xfrm>
                <a:off x="7300978" y="6511490"/>
                <a:ext cx="1920240" cy="365760"/>
              </a:xfrm>
              <a:prstGeom prst="rect">
                <a:avLst/>
              </a:prstGeom>
              <a:solidFill>
                <a:srgbClr val="4AA564"/>
              </a:solidFill>
              <a:ln cap="rnd" cmpd="sng">
                <a:solidFill>
                  <a:srgbClr val="4AA564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24" name="Flowchart: Merge 23">
                <a:extLst>
                  <a:ext uri="{FF2B5EF4-FFF2-40B4-BE49-F238E27FC236}">
                    <a16:creationId xmlns:a16="http://schemas.microsoft.com/office/drawing/2014/main" id="{02AB69A7-6A15-4541-B4EB-A59FF3910980}"/>
                  </a:ext>
                </a:extLst>
              </p:cNvPr>
              <p:cNvSpPr/>
              <p:nvPr userDrawn="1"/>
            </p:nvSpPr>
            <p:spPr>
              <a:xfrm>
                <a:off x="6658430" y="6511490"/>
                <a:ext cx="1102960" cy="462199"/>
              </a:xfrm>
              <a:prstGeom prst="flowChartMerge">
                <a:avLst/>
              </a:prstGeom>
              <a:solidFill>
                <a:srgbClr val="4AA564"/>
              </a:solidFill>
              <a:ln>
                <a:solidFill>
                  <a:srgbClr val="4AA5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F60C069-D334-4D3B-B3F5-12DE8FA68689}"/>
                </a:ext>
              </a:extLst>
            </p:cNvPr>
            <p:cNvGrpSpPr/>
            <p:nvPr userDrawn="1"/>
          </p:nvGrpSpPr>
          <p:grpSpPr>
            <a:xfrm>
              <a:off x="7704737" y="6616243"/>
              <a:ext cx="1100224" cy="188299"/>
              <a:chOff x="7881718" y="6616243"/>
              <a:chExt cx="1262282" cy="216035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08D571A1-1834-4660-A51E-1A4F9CC6B4A0}"/>
                  </a:ext>
                </a:extLst>
              </p:cNvPr>
              <p:cNvGrpSpPr/>
              <p:nvPr userDrawn="1"/>
            </p:nvGrpSpPr>
            <p:grpSpPr>
              <a:xfrm>
                <a:off x="7881718" y="6618177"/>
                <a:ext cx="995757" cy="214101"/>
                <a:chOff x="6331630" y="4053348"/>
                <a:chExt cx="995757" cy="214101"/>
              </a:xfrm>
              <a:solidFill>
                <a:schemeClr val="bg1"/>
              </a:solidFill>
            </p:grpSpPr>
            <p:sp>
              <p:nvSpPr>
                <p:cNvPr id="18" name="Star: 5 Points 17">
                  <a:extLst>
                    <a:ext uri="{FF2B5EF4-FFF2-40B4-BE49-F238E27FC236}">
                      <a16:creationId xmlns:a16="http://schemas.microsoft.com/office/drawing/2014/main" id="{32792828-D1A5-4115-990C-3B83239C2D51}"/>
                    </a:ext>
                  </a:extLst>
                </p:cNvPr>
                <p:cNvSpPr/>
                <p:nvPr userDrawn="1"/>
              </p:nvSpPr>
              <p:spPr>
                <a:xfrm>
                  <a:off x="6331630" y="4053348"/>
                  <a:ext cx="214101" cy="214101"/>
                </a:xfrm>
                <a:prstGeom prst="star5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19" name="Star: 5 Points 18">
                  <a:extLst>
                    <a:ext uri="{FF2B5EF4-FFF2-40B4-BE49-F238E27FC236}">
                      <a16:creationId xmlns:a16="http://schemas.microsoft.com/office/drawing/2014/main" id="{9B8BFEF4-AED2-4C16-82FD-5DCF11455B5E}"/>
                    </a:ext>
                  </a:extLst>
                </p:cNvPr>
                <p:cNvSpPr/>
                <p:nvPr userDrawn="1"/>
              </p:nvSpPr>
              <p:spPr>
                <a:xfrm>
                  <a:off x="6592182" y="4053348"/>
                  <a:ext cx="214101" cy="214101"/>
                </a:xfrm>
                <a:prstGeom prst="star5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0" name="Star: 5 Points 19">
                  <a:extLst>
                    <a:ext uri="{FF2B5EF4-FFF2-40B4-BE49-F238E27FC236}">
                      <a16:creationId xmlns:a16="http://schemas.microsoft.com/office/drawing/2014/main" id="{EF42C92B-375D-44BE-9715-BED0AEBA2490}"/>
                    </a:ext>
                  </a:extLst>
                </p:cNvPr>
                <p:cNvSpPr/>
                <p:nvPr userDrawn="1"/>
              </p:nvSpPr>
              <p:spPr>
                <a:xfrm>
                  <a:off x="6852734" y="4053348"/>
                  <a:ext cx="214101" cy="214101"/>
                </a:xfrm>
                <a:prstGeom prst="star5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1" name="Star: 5 Points 20">
                  <a:extLst>
                    <a:ext uri="{FF2B5EF4-FFF2-40B4-BE49-F238E27FC236}">
                      <a16:creationId xmlns:a16="http://schemas.microsoft.com/office/drawing/2014/main" id="{14839110-0BB5-43FB-A7C6-678CCD6EC743}"/>
                    </a:ext>
                  </a:extLst>
                </p:cNvPr>
                <p:cNvSpPr/>
                <p:nvPr userDrawn="1"/>
              </p:nvSpPr>
              <p:spPr>
                <a:xfrm>
                  <a:off x="7113286" y="4053348"/>
                  <a:ext cx="214101" cy="214101"/>
                </a:xfrm>
                <a:prstGeom prst="star5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</p:grpSp>
          <p:sp>
            <p:nvSpPr>
              <p:cNvPr id="17" name="Star: 5 Points 16">
                <a:extLst>
                  <a:ext uri="{FF2B5EF4-FFF2-40B4-BE49-F238E27FC236}">
                    <a16:creationId xmlns:a16="http://schemas.microsoft.com/office/drawing/2014/main" id="{7BBEB9F0-F949-4964-84FE-C5E5F96A5EC4}"/>
                  </a:ext>
                </a:extLst>
              </p:cNvPr>
              <p:cNvSpPr/>
              <p:nvPr userDrawn="1"/>
            </p:nvSpPr>
            <p:spPr>
              <a:xfrm>
                <a:off x="8929899" y="6616243"/>
                <a:ext cx="214101" cy="214101"/>
              </a:xfrm>
              <a:prstGeom prst="star5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</p:grpSp>
      </p:grpSp>
      <p:sp>
        <p:nvSpPr>
          <p:cNvPr id="13" name="Footer Placeholder">
            <a:extLst>
              <a:ext uri="{FF2B5EF4-FFF2-40B4-BE49-F238E27FC236}">
                <a16:creationId xmlns:a16="http://schemas.microsoft.com/office/drawing/2014/main" id="{61980F05-1DFF-444A-AB70-54A06ACB29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512126"/>
            <a:ext cx="75317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l"/>
            <a:r>
              <a:rPr lang="en-US"/>
              <a:t>FOR INTERNAL USE ONLY		 Office of Veterans Health Administration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401769" y="6531758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573346A-FCA4-684E-8D18-26E8324063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643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ntent w/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Insert Title, 28pt Calibri Bold (Color: RGB 33, 33, 33)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 hasCustomPrompt="1"/>
          </p:nvPr>
        </p:nvSpPr>
        <p:spPr>
          <a:xfrm>
            <a:off x="838201" y="1354139"/>
            <a:ext cx="5535084" cy="4352925"/>
          </a:xfrm>
        </p:spPr>
        <p:txBody>
          <a:bodyPr/>
          <a:lstStyle/>
          <a:p>
            <a:pPr lvl="0"/>
            <a:r>
              <a:rPr lang="en-US"/>
              <a:t>Body Text no smaller than 18pt font, Calibri Regular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6635752" y="1354139"/>
            <a:ext cx="4718049" cy="4352925"/>
          </a:xfrm>
        </p:spPr>
        <p:txBody>
          <a:bodyPr/>
          <a:lstStyle>
            <a:lvl1pPr>
              <a:defRPr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Place image here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7FA9645C-480D-5546-9215-E1AA58D52B4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-5560480" y="915232"/>
            <a:ext cx="5141384" cy="2376609"/>
          </a:xfrm>
        </p:spPr>
        <p:txBody>
          <a:bodyPr/>
          <a:lstStyle/>
          <a:p>
            <a:r>
              <a:rPr lang="en-US"/>
              <a:t>Add alt-text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26E0722-AAAB-452D-859E-29E1D6D4F4D3}"/>
              </a:ext>
            </a:extLst>
          </p:cNvPr>
          <p:cNvGrpSpPr/>
          <p:nvPr userDrawn="1"/>
        </p:nvGrpSpPr>
        <p:grpSpPr>
          <a:xfrm>
            <a:off x="-50104" y="6511491"/>
            <a:ext cx="12345061" cy="462199"/>
            <a:chOff x="-37578" y="6511490"/>
            <a:chExt cx="9258796" cy="462199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8DE3751-44D6-43CC-82B0-CFB0FC829927}"/>
                </a:ext>
              </a:extLst>
            </p:cNvPr>
            <p:cNvGrpSpPr/>
            <p:nvPr userDrawn="1"/>
          </p:nvGrpSpPr>
          <p:grpSpPr>
            <a:xfrm>
              <a:off x="-37578" y="6511490"/>
              <a:ext cx="9258796" cy="462199"/>
              <a:chOff x="-37578" y="6511490"/>
              <a:chExt cx="9258796" cy="462199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E5D81EA2-479D-4AFB-8EAD-723802CD3340}"/>
                  </a:ext>
                </a:extLst>
              </p:cNvPr>
              <p:cNvGrpSpPr/>
              <p:nvPr userDrawn="1"/>
            </p:nvGrpSpPr>
            <p:grpSpPr>
              <a:xfrm>
                <a:off x="-37578" y="6511490"/>
                <a:ext cx="6977100" cy="365760"/>
                <a:chOff x="-37578" y="6513534"/>
                <a:chExt cx="6977100" cy="365760"/>
              </a:xfrm>
            </p:grpSpPr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E58CA490-301B-4F15-91AE-CB5E7C942BA9}"/>
                    </a:ext>
                  </a:extLst>
                </p:cNvPr>
                <p:cNvSpPr/>
                <p:nvPr userDrawn="1"/>
              </p:nvSpPr>
              <p:spPr>
                <a:xfrm>
                  <a:off x="-37578" y="6513534"/>
                  <a:ext cx="6516688" cy="365760"/>
                </a:xfrm>
                <a:prstGeom prst="rect">
                  <a:avLst/>
                </a:prstGeom>
                <a:solidFill>
                  <a:srgbClr val="205493"/>
                </a:solidFill>
                <a:ln cap="rnd" cmpd="sng">
                  <a:solidFill>
                    <a:srgbClr val="205493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" name="Right Triangle 25">
                  <a:extLst>
                    <a:ext uri="{FF2B5EF4-FFF2-40B4-BE49-F238E27FC236}">
                      <a16:creationId xmlns:a16="http://schemas.microsoft.com/office/drawing/2014/main" id="{64DD06A3-5E4B-4DF9-B39A-788071A05CF9}"/>
                    </a:ext>
                  </a:extLst>
                </p:cNvPr>
                <p:cNvSpPr/>
                <p:nvPr userDrawn="1"/>
              </p:nvSpPr>
              <p:spPr>
                <a:xfrm>
                  <a:off x="6479110" y="6513534"/>
                  <a:ext cx="460412" cy="365760"/>
                </a:xfrm>
                <a:prstGeom prst="rtTriangle">
                  <a:avLst/>
                </a:prstGeom>
                <a:solidFill>
                  <a:srgbClr val="205493"/>
                </a:solidFill>
                <a:ln cap="rnd" cmpd="sng">
                  <a:solidFill>
                    <a:srgbClr val="205493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</p:grp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3C901465-7B0A-430A-B97A-26E579EEC3D7}"/>
                  </a:ext>
                </a:extLst>
              </p:cNvPr>
              <p:cNvSpPr/>
              <p:nvPr userDrawn="1"/>
            </p:nvSpPr>
            <p:spPr>
              <a:xfrm>
                <a:off x="7300978" y="6511490"/>
                <a:ext cx="1920240" cy="365760"/>
              </a:xfrm>
              <a:prstGeom prst="rect">
                <a:avLst/>
              </a:prstGeom>
              <a:solidFill>
                <a:srgbClr val="4AA564"/>
              </a:solidFill>
              <a:ln cap="rnd" cmpd="sng">
                <a:solidFill>
                  <a:srgbClr val="4AA564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24" name="Flowchart: Merge 23">
                <a:extLst>
                  <a:ext uri="{FF2B5EF4-FFF2-40B4-BE49-F238E27FC236}">
                    <a16:creationId xmlns:a16="http://schemas.microsoft.com/office/drawing/2014/main" id="{02AB69A7-6A15-4541-B4EB-A59FF3910980}"/>
                  </a:ext>
                </a:extLst>
              </p:cNvPr>
              <p:cNvSpPr/>
              <p:nvPr userDrawn="1"/>
            </p:nvSpPr>
            <p:spPr>
              <a:xfrm>
                <a:off x="6658430" y="6511490"/>
                <a:ext cx="1102960" cy="462199"/>
              </a:xfrm>
              <a:prstGeom prst="flowChartMerge">
                <a:avLst/>
              </a:prstGeom>
              <a:solidFill>
                <a:srgbClr val="4AA564"/>
              </a:solidFill>
              <a:ln>
                <a:solidFill>
                  <a:srgbClr val="4AA5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F60C069-D334-4D3B-B3F5-12DE8FA68689}"/>
                </a:ext>
              </a:extLst>
            </p:cNvPr>
            <p:cNvGrpSpPr/>
            <p:nvPr userDrawn="1"/>
          </p:nvGrpSpPr>
          <p:grpSpPr>
            <a:xfrm>
              <a:off x="7704737" y="6616243"/>
              <a:ext cx="1100224" cy="188299"/>
              <a:chOff x="7881718" y="6616243"/>
              <a:chExt cx="1262282" cy="216035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08D571A1-1834-4660-A51E-1A4F9CC6B4A0}"/>
                  </a:ext>
                </a:extLst>
              </p:cNvPr>
              <p:cNvGrpSpPr/>
              <p:nvPr userDrawn="1"/>
            </p:nvGrpSpPr>
            <p:grpSpPr>
              <a:xfrm>
                <a:off x="7881718" y="6618177"/>
                <a:ext cx="995757" cy="214101"/>
                <a:chOff x="6331630" y="4053348"/>
                <a:chExt cx="995757" cy="214101"/>
              </a:xfrm>
              <a:solidFill>
                <a:schemeClr val="bg1"/>
              </a:solidFill>
            </p:grpSpPr>
            <p:sp>
              <p:nvSpPr>
                <p:cNvPr id="18" name="Star: 5 Points 17">
                  <a:extLst>
                    <a:ext uri="{FF2B5EF4-FFF2-40B4-BE49-F238E27FC236}">
                      <a16:creationId xmlns:a16="http://schemas.microsoft.com/office/drawing/2014/main" id="{32792828-D1A5-4115-990C-3B83239C2D51}"/>
                    </a:ext>
                  </a:extLst>
                </p:cNvPr>
                <p:cNvSpPr/>
                <p:nvPr userDrawn="1"/>
              </p:nvSpPr>
              <p:spPr>
                <a:xfrm>
                  <a:off x="6331630" y="4053348"/>
                  <a:ext cx="214101" cy="214101"/>
                </a:xfrm>
                <a:prstGeom prst="star5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19" name="Star: 5 Points 18">
                  <a:extLst>
                    <a:ext uri="{FF2B5EF4-FFF2-40B4-BE49-F238E27FC236}">
                      <a16:creationId xmlns:a16="http://schemas.microsoft.com/office/drawing/2014/main" id="{9B8BFEF4-AED2-4C16-82FD-5DCF11455B5E}"/>
                    </a:ext>
                  </a:extLst>
                </p:cNvPr>
                <p:cNvSpPr/>
                <p:nvPr userDrawn="1"/>
              </p:nvSpPr>
              <p:spPr>
                <a:xfrm>
                  <a:off x="6592182" y="4053348"/>
                  <a:ext cx="214101" cy="214101"/>
                </a:xfrm>
                <a:prstGeom prst="star5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0" name="Star: 5 Points 19">
                  <a:extLst>
                    <a:ext uri="{FF2B5EF4-FFF2-40B4-BE49-F238E27FC236}">
                      <a16:creationId xmlns:a16="http://schemas.microsoft.com/office/drawing/2014/main" id="{EF42C92B-375D-44BE-9715-BED0AEBA2490}"/>
                    </a:ext>
                  </a:extLst>
                </p:cNvPr>
                <p:cNvSpPr/>
                <p:nvPr userDrawn="1"/>
              </p:nvSpPr>
              <p:spPr>
                <a:xfrm>
                  <a:off x="6852734" y="4053348"/>
                  <a:ext cx="214101" cy="214101"/>
                </a:xfrm>
                <a:prstGeom prst="star5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1" name="Star: 5 Points 20">
                  <a:extLst>
                    <a:ext uri="{FF2B5EF4-FFF2-40B4-BE49-F238E27FC236}">
                      <a16:creationId xmlns:a16="http://schemas.microsoft.com/office/drawing/2014/main" id="{14839110-0BB5-43FB-A7C6-678CCD6EC743}"/>
                    </a:ext>
                  </a:extLst>
                </p:cNvPr>
                <p:cNvSpPr/>
                <p:nvPr userDrawn="1"/>
              </p:nvSpPr>
              <p:spPr>
                <a:xfrm>
                  <a:off x="7113286" y="4053348"/>
                  <a:ext cx="214101" cy="214101"/>
                </a:xfrm>
                <a:prstGeom prst="star5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</p:grpSp>
          <p:sp>
            <p:nvSpPr>
              <p:cNvPr id="17" name="Star: 5 Points 16">
                <a:extLst>
                  <a:ext uri="{FF2B5EF4-FFF2-40B4-BE49-F238E27FC236}">
                    <a16:creationId xmlns:a16="http://schemas.microsoft.com/office/drawing/2014/main" id="{7BBEB9F0-F949-4964-84FE-C5E5F96A5EC4}"/>
                  </a:ext>
                </a:extLst>
              </p:cNvPr>
              <p:cNvSpPr/>
              <p:nvPr userDrawn="1"/>
            </p:nvSpPr>
            <p:spPr>
              <a:xfrm>
                <a:off x="8929899" y="6616243"/>
                <a:ext cx="214101" cy="214101"/>
              </a:xfrm>
              <a:prstGeom prst="star5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</p:grpSp>
      </p:grpSp>
      <p:sp>
        <p:nvSpPr>
          <p:cNvPr id="13" name="Footer Placeholder">
            <a:extLst>
              <a:ext uri="{FF2B5EF4-FFF2-40B4-BE49-F238E27FC236}">
                <a16:creationId xmlns:a16="http://schemas.microsoft.com/office/drawing/2014/main" id="{61980F05-1DFF-444A-AB70-54A06ACB29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512126"/>
            <a:ext cx="75317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l"/>
            <a:r>
              <a:rPr lang="en-US"/>
              <a:t>FOR INTERNAL USE ONLY		 Office of Veterans Health Administration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401769" y="6531758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573346A-FCA4-684E-8D18-26E8324063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957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t w/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Insert Title, 28pt Calibri Bold (Color: RGB 33, 33, 33)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 hasCustomPrompt="1"/>
          </p:nvPr>
        </p:nvSpPr>
        <p:spPr>
          <a:xfrm>
            <a:off x="838201" y="1354139"/>
            <a:ext cx="5535084" cy="4352925"/>
          </a:xfrm>
        </p:spPr>
        <p:txBody>
          <a:bodyPr/>
          <a:lstStyle/>
          <a:p>
            <a:pPr lvl="0"/>
            <a:r>
              <a:rPr lang="en-US"/>
              <a:t>Body Text no smaller than 18pt font, Calibri Regular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6635752" y="1354139"/>
            <a:ext cx="4718049" cy="4352925"/>
          </a:xfrm>
        </p:spPr>
        <p:txBody>
          <a:bodyPr/>
          <a:lstStyle>
            <a:lvl1pPr>
              <a:defRPr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Place image here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7FA9645C-480D-5546-9215-E1AA58D52B4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-5560480" y="915232"/>
            <a:ext cx="5141384" cy="2376609"/>
          </a:xfrm>
        </p:spPr>
        <p:txBody>
          <a:bodyPr/>
          <a:lstStyle/>
          <a:p>
            <a:r>
              <a:rPr lang="en-US"/>
              <a:t>Add alt-text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26E0722-AAAB-452D-859E-29E1D6D4F4D3}"/>
              </a:ext>
            </a:extLst>
          </p:cNvPr>
          <p:cNvGrpSpPr/>
          <p:nvPr userDrawn="1"/>
        </p:nvGrpSpPr>
        <p:grpSpPr>
          <a:xfrm>
            <a:off x="-50104" y="6511491"/>
            <a:ext cx="12345061" cy="462199"/>
            <a:chOff x="-37578" y="6511490"/>
            <a:chExt cx="9258796" cy="462199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8DE3751-44D6-43CC-82B0-CFB0FC829927}"/>
                </a:ext>
              </a:extLst>
            </p:cNvPr>
            <p:cNvGrpSpPr/>
            <p:nvPr userDrawn="1"/>
          </p:nvGrpSpPr>
          <p:grpSpPr>
            <a:xfrm>
              <a:off x="-37578" y="6511490"/>
              <a:ext cx="9258796" cy="462199"/>
              <a:chOff x="-37578" y="6511490"/>
              <a:chExt cx="9258796" cy="462199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E5D81EA2-479D-4AFB-8EAD-723802CD3340}"/>
                  </a:ext>
                </a:extLst>
              </p:cNvPr>
              <p:cNvGrpSpPr/>
              <p:nvPr userDrawn="1"/>
            </p:nvGrpSpPr>
            <p:grpSpPr>
              <a:xfrm>
                <a:off x="-37578" y="6511490"/>
                <a:ext cx="6977100" cy="365760"/>
                <a:chOff x="-37578" y="6513534"/>
                <a:chExt cx="6977100" cy="365760"/>
              </a:xfrm>
            </p:grpSpPr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E58CA490-301B-4F15-91AE-CB5E7C942BA9}"/>
                    </a:ext>
                  </a:extLst>
                </p:cNvPr>
                <p:cNvSpPr/>
                <p:nvPr userDrawn="1"/>
              </p:nvSpPr>
              <p:spPr>
                <a:xfrm>
                  <a:off x="-37578" y="6513534"/>
                  <a:ext cx="6516688" cy="365760"/>
                </a:xfrm>
                <a:prstGeom prst="rect">
                  <a:avLst/>
                </a:prstGeom>
                <a:solidFill>
                  <a:srgbClr val="205493"/>
                </a:solidFill>
                <a:ln cap="rnd" cmpd="sng">
                  <a:solidFill>
                    <a:srgbClr val="205493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" name="Right Triangle 25">
                  <a:extLst>
                    <a:ext uri="{FF2B5EF4-FFF2-40B4-BE49-F238E27FC236}">
                      <a16:creationId xmlns:a16="http://schemas.microsoft.com/office/drawing/2014/main" id="{64DD06A3-5E4B-4DF9-B39A-788071A05CF9}"/>
                    </a:ext>
                  </a:extLst>
                </p:cNvPr>
                <p:cNvSpPr/>
                <p:nvPr userDrawn="1"/>
              </p:nvSpPr>
              <p:spPr>
                <a:xfrm>
                  <a:off x="6479110" y="6513534"/>
                  <a:ext cx="460412" cy="365760"/>
                </a:xfrm>
                <a:prstGeom prst="rtTriangle">
                  <a:avLst/>
                </a:prstGeom>
                <a:solidFill>
                  <a:srgbClr val="205493"/>
                </a:solidFill>
                <a:ln cap="rnd" cmpd="sng">
                  <a:solidFill>
                    <a:srgbClr val="205493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</p:grp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3C901465-7B0A-430A-B97A-26E579EEC3D7}"/>
                  </a:ext>
                </a:extLst>
              </p:cNvPr>
              <p:cNvSpPr/>
              <p:nvPr userDrawn="1"/>
            </p:nvSpPr>
            <p:spPr>
              <a:xfrm>
                <a:off x="7300978" y="6511490"/>
                <a:ext cx="1920240" cy="365760"/>
              </a:xfrm>
              <a:prstGeom prst="rect">
                <a:avLst/>
              </a:prstGeom>
              <a:solidFill>
                <a:srgbClr val="4AA564"/>
              </a:solidFill>
              <a:ln cap="rnd" cmpd="sng">
                <a:solidFill>
                  <a:srgbClr val="4AA564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24" name="Flowchart: Merge 23">
                <a:extLst>
                  <a:ext uri="{FF2B5EF4-FFF2-40B4-BE49-F238E27FC236}">
                    <a16:creationId xmlns:a16="http://schemas.microsoft.com/office/drawing/2014/main" id="{02AB69A7-6A15-4541-B4EB-A59FF3910980}"/>
                  </a:ext>
                </a:extLst>
              </p:cNvPr>
              <p:cNvSpPr/>
              <p:nvPr userDrawn="1"/>
            </p:nvSpPr>
            <p:spPr>
              <a:xfrm>
                <a:off x="6658430" y="6511490"/>
                <a:ext cx="1102960" cy="462199"/>
              </a:xfrm>
              <a:prstGeom prst="flowChartMerge">
                <a:avLst/>
              </a:prstGeom>
              <a:solidFill>
                <a:srgbClr val="4AA564"/>
              </a:solidFill>
              <a:ln>
                <a:solidFill>
                  <a:srgbClr val="4AA5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F60C069-D334-4D3B-B3F5-12DE8FA68689}"/>
                </a:ext>
              </a:extLst>
            </p:cNvPr>
            <p:cNvGrpSpPr/>
            <p:nvPr userDrawn="1"/>
          </p:nvGrpSpPr>
          <p:grpSpPr>
            <a:xfrm>
              <a:off x="7704737" y="6616243"/>
              <a:ext cx="1100224" cy="188299"/>
              <a:chOff x="7881718" y="6616243"/>
              <a:chExt cx="1262282" cy="216035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08D571A1-1834-4660-A51E-1A4F9CC6B4A0}"/>
                  </a:ext>
                </a:extLst>
              </p:cNvPr>
              <p:cNvGrpSpPr/>
              <p:nvPr userDrawn="1"/>
            </p:nvGrpSpPr>
            <p:grpSpPr>
              <a:xfrm>
                <a:off x="7881718" y="6618177"/>
                <a:ext cx="995757" cy="214101"/>
                <a:chOff x="6331630" y="4053348"/>
                <a:chExt cx="995757" cy="214101"/>
              </a:xfrm>
              <a:solidFill>
                <a:schemeClr val="bg1"/>
              </a:solidFill>
            </p:grpSpPr>
            <p:sp>
              <p:nvSpPr>
                <p:cNvPr id="18" name="Star: 5 Points 17">
                  <a:extLst>
                    <a:ext uri="{FF2B5EF4-FFF2-40B4-BE49-F238E27FC236}">
                      <a16:creationId xmlns:a16="http://schemas.microsoft.com/office/drawing/2014/main" id="{32792828-D1A5-4115-990C-3B83239C2D51}"/>
                    </a:ext>
                  </a:extLst>
                </p:cNvPr>
                <p:cNvSpPr/>
                <p:nvPr userDrawn="1"/>
              </p:nvSpPr>
              <p:spPr>
                <a:xfrm>
                  <a:off x="6331630" y="4053348"/>
                  <a:ext cx="214101" cy="214101"/>
                </a:xfrm>
                <a:prstGeom prst="star5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19" name="Star: 5 Points 18">
                  <a:extLst>
                    <a:ext uri="{FF2B5EF4-FFF2-40B4-BE49-F238E27FC236}">
                      <a16:creationId xmlns:a16="http://schemas.microsoft.com/office/drawing/2014/main" id="{9B8BFEF4-AED2-4C16-82FD-5DCF11455B5E}"/>
                    </a:ext>
                  </a:extLst>
                </p:cNvPr>
                <p:cNvSpPr/>
                <p:nvPr userDrawn="1"/>
              </p:nvSpPr>
              <p:spPr>
                <a:xfrm>
                  <a:off x="6592182" y="4053348"/>
                  <a:ext cx="214101" cy="214101"/>
                </a:xfrm>
                <a:prstGeom prst="star5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0" name="Star: 5 Points 19">
                  <a:extLst>
                    <a:ext uri="{FF2B5EF4-FFF2-40B4-BE49-F238E27FC236}">
                      <a16:creationId xmlns:a16="http://schemas.microsoft.com/office/drawing/2014/main" id="{EF42C92B-375D-44BE-9715-BED0AEBA2490}"/>
                    </a:ext>
                  </a:extLst>
                </p:cNvPr>
                <p:cNvSpPr/>
                <p:nvPr userDrawn="1"/>
              </p:nvSpPr>
              <p:spPr>
                <a:xfrm>
                  <a:off x="6852734" y="4053348"/>
                  <a:ext cx="214101" cy="214101"/>
                </a:xfrm>
                <a:prstGeom prst="star5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1" name="Star: 5 Points 20">
                  <a:extLst>
                    <a:ext uri="{FF2B5EF4-FFF2-40B4-BE49-F238E27FC236}">
                      <a16:creationId xmlns:a16="http://schemas.microsoft.com/office/drawing/2014/main" id="{14839110-0BB5-43FB-A7C6-678CCD6EC743}"/>
                    </a:ext>
                  </a:extLst>
                </p:cNvPr>
                <p:cNvSpPr/>
                <p:nvPr userDrawn="1"/>
              </p:nvSpPr>
              <p:spPr>
                <a:xfrm>
                  <a:off x="7113286" y="4053348"/>
                  <a:ext cx="214101" cy="214101"/>
                </a:xfrm>
                <a:prstGeom prst="star5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</p:grpSp>
          <p:sp>
            <p:nvSpPr>
              <p:cNvPr id="17" name="Star: 5 Points 16">
                <a:extLst>
                  <a:ext uri="{FF2B5EF4-FFF2-40B4-BE49-F238E27FC236}">
                    <a16:creationId xmlns:a16="http://schemas.microsoft.com/office/drawing/2014/main" id="{7BBEB9F0-F949-4964-84FE-C5E5F96A5EC4}"/>
                  </a:ext>
                </a:extLst>
              </p:cNvPr>
              <p:cNvSpPr/>
              <p:nvPr userDrawn="1"/>
            </p:nvSpPr>
            <p:spPr>
              <a:xfrm>
                <a:off x="8929899" y="6616243"/>
                <a:ext cx="214101" cy="214101"/>
              </a:xfrm>
              <a:prstGeom prst="star5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</p:grpSp>
      </p:grpSp>
      <p:sp>
        <p:nvSpPr>
          <p:cNvPr id="13" name="Footer Placeholder">
            <a:extLst>
              <a:ext uri="{FF2B5EF4-FFF2-40B4-BE49-F238E27FC236}">
                <a16:creationId xmlns:a16="http://schemas.microsoft.com/office/drawing/2014/main" id="{61980F05-1DFF-444A-AB70-54A06ACB29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512126"/>
            <a:ext cx="75317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l"/>
            <a:r>
              <a:rPr lang="en-US"/>
              <a:t>FOR INTERNAL USE ONLY		 Office of Veterans Health Administration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401769" y="6531758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573346A-FCA4-684E-8D18-26E8324063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244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cons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Insert Title, 28pt Calibri Bold (Color: RGB 33, 33, 33)"/>
          <p:cNvSpPr txBox="1">
            <a:spLocks noGrp="1"/>
          </p:cNvSpPr>
          <p:nvPr>
            <p:ph type="title" hasCustomPrompt="1"/>
          </p:nvPr>
        </p:nvSpPr>
        <p:spPr>
          <a:xfrm>
            <a:off x="841247" y="98063"/>
            <a:ext cx="10521696" cy="685805"/>
          </a:xfrm>
          <a:prstGeom prst="rect">
            <a:avLst/>
          </a:prstGeom>
        </p:spPr>
        <p:txBody>
          <a:bodyPr/>
          <a:lstStyle/>
          <a:p>
            <a:r>
              <a:t>Insert Title, 28pt Calibri Bold (Color: RGB 33, 33, 33)</a:t>
            </a:r>
          </a:p>
        </p:txBody>
      </p:sp>
      <p:sp>
        <p:nvSpPr>
          <p:cNvPr id="5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44294" y="959906"/>
            <a:ext cx="1219201" cy="731523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 marL="590550" indent="-133350">
              <a:defRPr sz="1400"/>
            </a:lvl2pPr>
            <a:lvl3pPr marL="1047750" indent="-133350">
              <a:defRPr sz="1400"/>
            </a:lvl3pPr>
            <a:lvl4pPr marL="1504950" indent="-133350">
              <a:defRPr sz="1400"/>
            </a:lvl4pPr>
            <a:lvl5pPr marL="2006600" indent="-177800">
              <a:defRPr sz="1400"/>
            </a:lvl5pPr>
          </a:lstStyle>
          <a:p>
            <a:r>
              <a:t>Insert Icon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593990" y="6583187"/>
            <a:ext cx="258620" cy="24830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Multimedia Slide-click to add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Multimedia Slide-click to add title</a:t>
            </a:r>
          </a:p>
        </p:txBody>
      </p:sp>
      <p:sp>
        <p:nvSpPr>
          <p:cNvPr id="6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Object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/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Insert Title, 28pt Calibri Bold (Color: RGB 33, 33, 33)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 hasCustomPrompt="1"/>
          </p:nvPr>
        </p:nvSpPr>
        <p:spPr>
          <a:xfrm>
            <a:off x="838201" y="1354139"/>
            <a:ext cx="5535084" cy="4352925"/>
          </a:xfrm>
        </p:spPr>
        <p:txBody>
          <a:bodyPr/>
          <a:lstStyle/>
          <a:p>
            <a:pPr lvl="0"/>
            <a:r>
              <a:rPr lang="en-US"/>
              <a:t>Body Text no smaller than 18pt font, Calibri Regular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6635752" y="1354139"/>
            <a:ext cx="4718049" cy="4352925"/>
          </a:xfrm>
        </p:spPr>
        <p:txBody>
          <a:bodyPr/>
          <a:lstStyle>
            <a:lvl1pPr>
              <a:defRPr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Place image here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7FA9645C-480D-5546-9215-E1AA58D52B4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-5560480" y="915232"/>
            <a:ext cx="5141384" cy="2376609"/>
          </a:xfrm>
        </p:spPr>
        <p:txBody>
          <a:bodyPr/>
          <a:lstStyle/>
          <a:p>
            <a:r>
              <a:rPr lang="en-US"/>
              <a:t>Add alt-text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26E0722-AAAB-452D-859E-29E1D6D4F4D3}"/>
              </a:ext>
            </a:extLst>
          </p:cNvPr>
          <p:cNvGrpSpPr/>
          <p:nvPr userDrawn="1"/>
        </p:nvGrpSpPr>
        <p:grpSpPr>
          <a:xfrm>
            <a:off x="-50104" y="6511491"/>
            <a:ext cx="12345061" cy="462199"/>
            <a:chOff x="-37578" y="6511490"/>
            <a:chExt cx="9258796" cy="462199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8DE3751-44D6-43CC-82B0-CFB0FC829927}"/>
                </a:ext>
              </a:extLst>
            </p:cNvPr>
            <p:cNvGrpSpPr/>
            <p:nvPr userDrawn="1"/>
          </p:nvGrpSpPr>
          <p:grpSpPr>
            <a:xfrm>
              <a:off x="-37578" y="6511490"/>
              <a:ext cx="9258796" cy="462199"/>
              <a:chOff x="-37578" y="6511490"/>
              <a:chExt cx="9258796" cy="462199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E5D81EA2-479D-4AFB-8EAD-723802CD3340}"/>
                  </a:ext>
                </a:extLst>
              </p:cNvPr>
              <p:cNvGrpSpPr/>
              <p:nvPr userDrawn="1"/>
            </p:nvGrpSpPr>
            <p:grpSpPr>
              <a:xfrm>
                <a:off x="-37578" y="6511490"/>
                <a:ext cx="6977100" cy="365760"/>
                <a:chOff x="-37578" y="6513534"/>
                <a:chExt cx="6977100" cy="365760"/>
              </a:xfrm>
            </p:grpSpPr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E58CA490-301B-4F15-91AE-CB5E7C942BA9}"/>
                    </a:ext>
                  </a:extLst>
                </p:cNvPr>
                <p:cNvSpPr/>
                <p:nvPr userDrawn="1"/>
              </p:nvSpPr>
              <p:spPr>
                <a:xfrm>
                  <a:off x="-37578" y="6513534"/>
                  <a:ext cx="6516688" cy="365760"/>
                </a:xfrm>
                <a:prstGeom prst="rect">
                  <a:avLst/>
                </a:prstGeom>
                <a:solidFill>
                  <a:srgbClr val="205493"/>
                </a:solidFill>
                <a:ln cap="rnd" cmpd="sng">
                  <a:solidFill>
                    <a:srgbClr val="205493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" name="Right Triangle 25">
                  <a:extLst>
                    <a:ext uri="{FF2B5EF4-FFF2-40B4-BE49-F238E27FC236}">
                      <a16:creationId xmlns:a16="http://schemas.microsoft.com/office/drawing/2014/main" id="{64DD06A3-5E4B-4DF9-B39A-788071A05CF9}"/>
                    </a:ext>
                  </a:extLst>
                </p:cNvPr>
                <p:cNvSpPr/>
                <p:nvPr userDrawn="1"/>
              </p:nvSpPr>
              <p:spPr>
                <a:xfrm>
                  <a:off x="6479110" y="6513534"/>
                  <a:ext cx="460412" cy="365760"/>
                </a:xfrm>
                <a:prstGeom prst="rtTriangle">
                  <a:avLst/>
                </a:prstGeom>
                <a:solidFill>
                  <a:srgbClr val="205493"/>
                </a:solidFill>
                <a:ln cap="rnd" cmpd="sng">
                  <a:solidFill>
                    <a:srgbClr val="205493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</p:grp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3C901465-7B0A-430A-B97A-26E579EEC3D7}"/>
                  </a:ext>
                </a:extLst>
              </p:cNvPr>
              <p:cNvSpPr/>
              <p:nvPr userDrawn="1"/>
            </p:nvSpPr>
            <p:spPr>
              <a:xfrm>
                <a:off x="7300978" y="6511490"/>
                <a:ext cx="1920240" cy="365760"/>
              </a:xfrm>
              <a:prstGeom prst="rect">
                <a:avLst/>
              </a:prstGeom>
              <a:solidFill>
                <a:srgbClr val="4AA564"/>
              </a:solidFill>
              <a:ln cap="rnd" cmpd="sng">
                <a:solidFill>
                  <a:srgbClr val="4AA564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24" name="Flowchart: Merge 23">
                <a:extLst>
                  <a:ext uri="{FF2B5EF4-FFF2-40B4-BE49-F238E27FC236}">
                    <a16:creationId xmlns:a16="http://schemas.microsoft.com/office/drawing/2014/main" id="{02AB69A7-6A15-4541-B4EB-A59FF3910980}"/>
                  </a:ext>
                </a:extLst>
              </p:cNvPr>
              <p:cNvSpPr/>
              <p:nvPr userDrawn="1"/>
            </p:nvSpPr>
            <p:spPr>
              <a:xfrm>
                <a:off x="6658430" y="6511490"/>
                <a:ext cx="1102960" cy="462199"/>
              </a:xfrm>
              <a:prstGeom prst="flowChartMerge">
                <a:avLst/>
              </a:prstGeom>
              <a:solidFill>
                <a:srgbClr val="4AA564"/>
              </a:solidFill>
              <a:ln>
                <a:solidFill>
                  <a:srgbClr val="4AA5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F60C069-D334-4D3B-B3F5-12DE8FA68689}"/>
                </a:ext>
              </a:extLst>
            </p:cNvPr>
            <p:cNvGrpSpPr/>
            <p:nvPr userDrawn="1"/>
          </p:nvGrpSpPr>
          <p:grpSpPr>
            <a:xfrm>
              <a:off x="7704737" y="6616243"/>
              <a:ext cx="1100224" cy="188299"/>
              <a:chOff x="7881718" y="6616243"/>
              <a:chExt cx="1262282" cy="216035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08D571A1-1834-4660-A51E-1A4F9CC6B4A0}"/>
                  </a:ext>
                </a:extLst>
              </p:cNvPr>
              <p:cNvGrpSpPr/>
              <p:nvPr userDrawn="1"/>
            </p:nvGrpSpPr>
            <p:grpSpPr>
              <a:xfrm>
                <a:off x="7881718" y="6618177"/>
                <a:ext cx="995757" cy="214101"/>
                <a:chOff x="6331630" y="4053348"/>
                <a:chExt cx="995757" cy="214101"/>
              </a:xfrm>
              <a:solidFill>
                <a:schemeClr val="bg1"/>
              </a:solidFill>
            </p:grpSpPr>
            <p:sp>
              <p:nvSpPr>
                <p:cNvPr id="18" name="Star: 5 Points 17">
                  <a:extLst>
                    <a:ext uri="{FF2B5EF4-FFF2-40B4-BE49-F238E27FC236}">
                      <a16:creationId xmlns:a16="http://schemas.microsoft.com/office/drawing/2014/main" id="{32792828-D1A5-4115-990C-3B83239C2D51}"/>
                    </a:ext>
                  </a:extLst>
                </p:cNvPr>
                <p:cNvSpPr/>
                <p:nvPr userDrawn="1"/>
              </p:nvSpPr>
              <p:spPr>
                <a:xfrm>
                  <a:off x="6331630" y="4053348"/>
                  <a:ext cx="214101" cy="214101"/>
                </a:xfrm>
                <a:prstGeom prst="star5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19" name="Star: 5 Points 18">
                  <a:extLst>
                    <a:ext uri="{FF2B5EF4-FFF2-40B4-BE49-F238E27FC236}">
                      <a16:creationId xmlns:a16="http://schemas.microsoft.com/office/drawing/2014/main" id="{9B8BFEF4-AED2-4C16-82FD-5DCF11455B5E}"/>
                    </a:ext>
                  </a:extLst>
                </p:cNvPr>
                <p:cNvSpPr/>
                <p:nvPr userDrawn="1"/>
              </p:nvSpPr>
              <p:spPr>
                <a:xfrm>
                  <a:off x="6592182" y="4053348"/>
                  <a:ext cx="214101" cy="214101"/>
                </a:xfrm>
                <a:prstGeom prst="star5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0" name="Star: 5 Points 19">
                  <a:extLst>
                    <a:ext uri="{FF2B5EF4-FFF2-40B4-BE49-F238E27FC236}">
                      <a16:creationId xmlns:a16="http://schemas.microsoft.com/office/drawing/2014/main" id="{EF42C92B-375D-44BE-9715-BED0AEBA2490}"/>
                    </a:ext>
                  </a:extLst>
                </p:cNvPr>
                <p:cNvSpPr/>
                <p:nvPr userDrawn="1"/>
              </p:nvSpPr>
              <p:spPr>
                <a:xfrm>
                  <a:off x="6852734" y="4053348"/>
                  <a:ext cx="214101" cy="214101"/>
                </a:xfrm>
                <a:prstGeom prst="star5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1" name="Star: 5 Points 20">
                  <a:extLst>
                    <a:ext uri="{FF2B5EF4-FFF2-40B4-BE49-F238E27FC236}">
                      <a16:creationId xmlns:a16="http://schemas.microsoft.com/office/drawing/2014/main" id="{14839110-0BB5-43FB-A7C6-678CCD6EC743}"/>
                    </a:ext>
                  </a:extLst>
                </p:cNvPr>
                <p:cNvSpPr/>
                <p:nvPr userDrawn="1"/>
              </p:nvSpPr>
              <p:spPr>
                <a:xfrm>
                  <a:off x="7113286" y="4053348"/>
                  <a:ext cx="214101" cy="214101"/>
                </a:xfrm>
                <a:prstGeom prst="star5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</p:grpSp>
          <p:sp>
            <p:nvSpPr>
              <p:cNvPr id="17" name="Star: 5 Points 16">
                <a:extLst>
                  <a:ext uri="{FF2B5EF4-FFF2-40B4-BE49-F238E27FC236}">
                    <a16:creationId xmlns:a16="http://schemas.microsoft.com/office/drawing/2014/main" id="{7BBEB9F0-F949-4964-84FE-C5E5F96A5EC4}"/>
                  </a:ext>
                </a:extLst>
              </p:cNvPr>
              <p:cNvSpPr/>
              <p:nvPr userDrawn="1"/>
            </p:nvSpPr>
            <p:spPr>
              <a:xfrm>
                <a:off x="8929899" y="6616243"/>
                <a:ext cx="214101" cy="214101"/>
              </a:xfrm>
              <a:prstGeom prst="star5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</p:grpSp>
      </p:grpSp>
      <p:sp>
        <p:nvSpPr>
          <p:cNvPr id="13" name="Footer Placeholder">
            <a:extLst>
              <a:ext uri="{FF2B5EF4-FFF2-40B4-BE49-F238E27FC236}">
                <a16:creationId xmlns:a16="http://schemas.microsoft.com/office/drawing/2014/main" id="{61980F05-1DFF-444A-AB70-54A06ACB29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512126"/>
            <a:ext cx="75317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l"/>
            <a:r>
              <a:rPr lang="en-US"/>
              <a:t>FOR INTERNAL USE ONLY		 Office of Veterans Health Administration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401769" y="6531758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573346A-FCA4-684E-8D18-26E8324063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990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 w/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Insert Title, 28pt Calibri Bold (Color: RGB 33, 33, 33)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 hasCustomPrompt="1"/>
          </p:nvPr>
        </p:nvSpPr>
        <p:spPr>
          <a:xfrm>
            <a:off x="838201" y="1354139"/>
            <a:ext cx="5535084" cy="4352925"/>
          </a:xfrm>
        </p:spPr>
        <p:txBody>
          <a:bodyPr/>
          <a:lstStyle/>
          <a:p>
            <a:pPr lvl="0"/>
            <a:r>
              <a:rPr lang="en-US"/>
              <a:t>Body Text no smaller than 18pt font, Calibri Regular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6635752" y="1354139"/>
            <a:ext cx="4718049" cy="4352925"/>
          </a:xfrm>
        </p:spPr>
        <p:txBody>
          <a:bodyPr/>
          <a:lstStyle>
            <a:lvl1pPr>
              <a:defRPr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Place image here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7FA9645C-480D-5546-9215-E1AA58D52B4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-5560480" y="915232"/>
            <a:ext cx="5141384" cy="2376609"/>
          </a:xfrm>
        </p:spPr>
        <p:txBody>
          <a:bodyPr/>
          <a:lstStyle/>
          <a:p>
            <a:r>
              <a:rPr lang="en-US"/>
              <a:t>Add alt-text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26E0722-AAAB-452D-859E-29E1D6D4F4D3}"/>
              </a:ext>
            </a:extLst>
          </p:cNvPr>
          <p:cNvGrpSpPr/>
          <p:nvPr userDrawn="1"/>
        </p:nvGrpSpPr>
        <p:grpSpPr>
          <a:xfrm>
            <a:off x="-50104" y="6511491"/>
            <a:ext cx="12345061" cy="462199"/>
            <a:chOff x="-37578" y="6511490"/>
            <a:chExt cx="9258796" cy="462199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8DE3751-44D6-43CC-82B0-CFB0FC829927}"/>
                </a:ext>
              </a:extLst>
            </p:cNvPr>
            <p:cNvGrpSpPr/>
            <p:nvPr userDrawn="1"/>
          </p:nvGrpSpPr>
          <p:grpSpPr>
            <a:xfrm>
              <a:off x="-37578" y="6511490"/>
              <a:ext cx="9258796" cy="462199"/>
              <a:chOff x="-37578" y="6511490"/>
              <a:chExt cx="9258796" cy="462199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E5D81EA2-479D-4AFB-8EAD-723802CD3340}"/>
                  </a:ext>
                </a:extLst>
              </p:cNvPr>
              <p:cNvGrpSpPr/>
              <p:nvPr userDrawn="1"/>
            </p:nvGrpSpPr>
            <p:grpSpPr>
              <a:xfrm>
                <a:off x="-37578" y="6511490"/>
                <a:ext cx="6977100" cy="365760"/>
                <a:chOff x="-37578" y="6513534"/>
                <a:chExt cx="6977100" cy="365760"/>
              </a:xfrm>
            </p:grpSpPr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E58CA490-301B-4F15-91AE-CB5E7C942BA9}"/>
                    </a:ext>
                  </a:extLst>
                </p:cNvPr>
                <p:cNvSpPr/>
                <p:nvPr userDrawn="1"/>
              </p:nvSpPr>
              <p:spPr>
                <a:xfrm>
                  <a:off x="-37578" y="6513534"/>
                  <a:ext cx="6516688" cy="365760"/>
                </a:xfrm>
                <a:prstGeom prst="rect">
                  <a:avLst/>
                </a:prstGeom>
                <a:solidFill>
                  <a:srgbClr val="205493"/>
                </a:solidFill>
                <a:ln cap="rnd" cmpd="sng">
                  <a:solidFill>
                    <a:srgbClr val="205493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6" name="Right Triangle 25">
                  <a:extLst>
                    <a:ext uri="{FF2B5EF4-FFF2-40B4-BE49-F238E27FC236}">
                      <a16:creationId xmlns:a16="http://schemas.microsoft.com/office/drawing/2014/main" id="{64DD06A3-5E4B-4DF9-B39A-788071A05CF9}"/>
                    </a:ext>
                  </a:extLst>
                </p:cNvPr>
                <p:cNvSpPr/>
                <p:nvPr userDrawn="1"/>
              </p:nvSpPr>
              <p:spPr>
                <a:xfrm>
                  <a:off x="6479110" y="6513534"/>
                  <a:ext cx="460412" cy="365760"/>
                </a:xfrm>
                <a:prstGeom prst="rtTriangle">
                  <a:avLst/>
                </a:prstGeom>
                <a:solidFill>
                  <a:srgbClr val="205493"/>
                </a:solidFill>
                <a:ln cap="rnd" cmpd="sng">
                  <a:solidFill>
                    <a:srgbClr val="205493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</p:grp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3C901465-7B0A-430A-B97A-26E579EEC3D7}"/>
                  </a:ext>
                </a:extLst>
              </p:cNvPr>
              <p:cNvSpPr/>
              <p:nvPr userDrawn="1"/>
            </p:nvSpPr>
            <p:spPr>
              <a:xfrm>
                <a:off x="7300978" y="6511490"/>
                <a:ext cx="1920240" cy="365760"/>
              </a:xfrm>
              <a:prstGeom prst="rect">
                <a:avLst/>
              </a:prstGeom>
              <a:solidFill>
                <a:srgbClr val="4AA564"/>
              </a:solidFill>
              <a:ln cap="rnd" cmpd="sng">
                <a:solidFill>
                  <a:srgbClr val="4AA564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24" name="Flowchart: Merge 23">
                <a:extLst>
                  <a:ext uri="{FF2B5EF4-FFF2-40B4-BE49-F238E27FC236}">
                    <a16:creationId xmlns:a16="http://schemas.microsoft.com/office/drawing/2014/main" id="{02AB69A7-6A15-4541-B4EB-A59FF3910980}"/>
                  </a:ext>
                </a:extLst>
              </p:cNvPr>
              <p:cNvSpPr/>
              <p:nvPr userDrawn="1"/>
            </p:nvSpPr>
            <p:spPr>
              <a:xfrm>
                <a:off x="6658430" y="6511490"/>
                <a:ext cx="1102960" cy="462199"/>
              </a:xfrm>
              <a:prstGeom prst="flowChartMerge">
                <a:avLst/>
              </a:prstGeom>
              <a:solidFill>
                <a:srgbClr val="4AA564"/>
              </a:solidFill>
              <a:ln>
                <a:solidFill>
                  <a:srgbClr val="4AA5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F60C069-D334-4D3B-B3F5-12DE8FA68689}"/>
                </a:ext>
              </a:extLst>
            </p:cNvPr>
            <p:cNvGrpSpPr/>
            <p:nvPr userDrawn="1"/>
          </p:nvGrpSpPr>
          <p:grpSpPr>
            <a:xfrm>
              <a:off x="7704737" y="6616243"/>
              <a:ext cx="1100224" cy="188299"/>
              <a:chOff x="7881718" y="6616243"/>
              <a:chExt cx="1262282" cy="216035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08D571A1-1834-4660-A51E-1A4F9CC6B4A0}"/>
                  </a:ext>
                </a:extLst>
              </p:cNvPr>
              <p:cNvGrpSpPr/>
              <p:nvPr userDrawn="1"/>
            </p:nvGrpSpPr>
            <p:grpSpPr>
              <a:xfrm>
                <a:off x="7881718" y="6618177"/>
                <a:ext cx="995757" cy="214101"/>
                <a:chOff x="6331630" y="4053348"/>
                <a:chExt cx="995757" cy="214101"/>
              </a:xfrm>
              <a:solidFill>
                <a:schemeClr val="bg1"/>
              </a:solidFill>
            </p:grpSpPr>
            <p:sp>
              <p:nvSpPr>
                <p:cNvPr id="18" name="Star: 5 Points 17">
                  <a:extLst>
                    <a:ext uri="{FF2B5EF4-FFF2-40B4-BE49-F238E27FC236}">
                      <a16:creationId xmlns:a16="http://schemas.microsoft.com/office/drawing/2014/main" id="{32792828-D1A5-4115-990C-3B83239C2D51}"/>
                    </a:ext>
                  </a:extLst>
                </p:cNvPr>
                <p:cNvSpPr/>
                <p:nvPr userDrawn="1"/>
              </p:nvSpPr>
              <p:spPr>
                <a:xfrm>
                  <a:off x="6331630" y="4053348"/>
                  <a:ext cx="214101" cy="214101"/>
                </a:xfrm>
                <a:prstGeom prst="star5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19" name="Star: 5 Points 18">
                  <a:extLst>
                    <a:ext uri="{FF2B5EF4-FFF2-40B4-BE49-F238E27FC236}">
                      <a16:creationId xmlns:a16="http://schemas.microsoft.com/office/drawing/2014/main" id="{9B8BFEF4-AED2-4C16-82FD-5DCF11455B5E}"/>
                    </a:ext>
                  </a:extLst>
                </p:cNvPr>
                <p:cNvSpPr/>
                <p:nvPr userDrawn="1"/>
              </p:nvSpPr>
              <p:spPr>
                <a:xfrm>
                  <a:off x="6592182" y="4053348"/>
                  <a:ext cx="214101" cy="214101"/>
                </a:xfrm>
                <a:prstGeom prst="star5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0" name="Star: 5 Points 19">
                  <a:extLst>
                    <a:ext uri="{FF2B5EF4-FFF2-40B4-BE49-F238E27FC236}">
                      <a16:creationId xmlns:a16="http://schemas.microsoft.com/office/drawing/2014/main" id="{EF42C92B-375D-44BE-9715-BED0AEBA2490}"/>
                    </a:ext>
                  </a:extLst>
                </p:cNvPr>
                <p:cNvSpPr/>
                <p:nvPr userDrawn="1"/>
              </p:nvSpPr>
              <p:spPr>
                <a:xfrm>
                  <a:off x="6852734" y="4053348"/>
                  <a:ext cx="214101" cy="214101"/>
                </a:xfrm>
                <a:prstGeom prst="star5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1" name="Star: 5 Points 20">
                  <a:extLst>
                    <a:ext uri="{FF2B5EF4-FFF2-40B4-BE49-F238E27FC236}">
                      <a16:creationId xmlns:a16="http://schemas.microsoft.com/office/drawing/2014/main" id="{14839110-0BB5-43FB-A7C6-678CCD6EC743}"/>
                    </a:ext>
                  </a:extLst>
                </p:cNvPr>
                <p:cNvSpPr/>
                <p:nvPr userDrawn="1"/>
              </p:nvSpPr>
              <p:spPr>
                <a:xfrm>
                  <a:off x="7113286" y="4053348"/>
                  <a:ext cx="214101" cy="214101"/>
                </a:xfrm>
                <a:prstGeom prst="star5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</p:grpSp>
          <p:sp>
            <p:nvSpPr>
              <p:cNvPr id="17" name="Star: 5 Points 16">
                <a:extLst>
                  <a:ext uri="{FF2B5EF4-FFF2-40B4-BE49-F238E27FC236}">
                    <a16:creationId xmlns:a16="http://schemas.microsoft.com/office/drawing/2014/main" id="{7BBEB9F0-F949-4964-84FE-C5E5F96A5EC4}"/>
                  </a:ext>
                </a:extLst>
              </p:cNvPr>
              <p:cNvSpPr/>
              <p:nvPr userDrawn="1"/>
            </p:nvSpPr>
            <p:spPr>
              <a:xfrm>
                <a:off x="8929899" y="6616243"/>
                <a:ext cx="214101" cy="214101"/>
              </a:xfrm>
              <a:prstGeom prst="star5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</p:grpSp>
      </p:grpSp>
      <p:sp>
        <p:nvSpPr>
          <p:cNvPr id="13" name="Footer Placeholder">
            <a:extLst>
              <a:ext uri="{FF2B5EF4-FFF2-40B4-BE49-F238E27FC236}">
                <a16:creationId xmlns:a16="http://schemas.microsoft.com/office/drawing/2014/main" id="{61980F05-1DFF-444A-AB70-54A06ACB29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512126"/>
            <a:ext cx="75317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l"/>
            <a:r>
              <a:rPr lang="en-US"/>
              <a:t>FOR INTERNAL USE ONLY		 Office of Veterans Health Administration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401769" y="6531758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573346A-FCA4-684E-8D18-26E8324063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389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ison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B74348DE-EC54-4C62-948C-0B2BF90455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115389"/>
            <a:ext cx="12188825" cy="3742611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object 3">
            <a:extLst>
              <a:ext uri="{FF2B5EF4-FFF2-40B4-BE49-F238E27FC236}">
                <a16:creationId xmlns:a16="http://schemas.microsoft.com/office/drawing/2014/main" id="{2A53E879-94A1-4659-9069-ED0D6F03014D}"/>
              </a:ext>
            </a:extLst>
          </p:cNvPr>
          <p:cNvSpPr/>
          <p:nvPr userDrawn="1"/>
        </p:nvSpPr>
        <p:spPr>
          <a:xfrm>
            <a:off x="2400" y="1999821"/>
            <a:ext cx="12189600" cy="1115568"/>
          </a:xfrm>
          <a:custGeom>
            <a:avLst/>
            <a:gdLst/>
            <a:ahLst/>
            <a:cxnLst/>
            <a:rect l="l" t="t" r="r" b="b"/>
            <a:pathLst>
              <a:path w="12189460" h="6858000">
                <a:moveTo>
                  <a:pt x="0" y="6858000"/>
                </a:moveTo>
                <a:lnTo>
                  <a:pt x="12188952" y="6858000"/>
                </a:lnTo>
                <a:lnTo>
                  <a:pt x="1218895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F43C73-1D0F-45F9-A7E4-E9D24EAFD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B88E76-F6AB-4621-A9A6-20A81C5A3F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859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313FB9-6D6C-4F61-9E7A-76E686D06C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434047"/>
            <a:ext cx="5157787" cy="2755616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93A737-E48B-4909-BE04-F55B581032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859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F9958C-DB5F-444E-ACE8-73F5E0CA67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434047"/>
            <a:ext cx="5183188" cy="27556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D097D1-3052-4C1F-B573-CA25FFF6C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5CD8C-7FEF-4E71-8EB9-D3BA6E2E3E9E}" type="datetime1">
              <a:rPr lang="en-US" smtClean="0"/>
              <a:t>2/12/25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607AC3-2220-4DDA-A22A-C404538FE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D8DEB3-F122-4B42-9E12-F61189B87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E24B5-652C-4DB5-B7C3-B5BBEC1280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0449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7D165-49B0-44FF-A267-367F5A6EE3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39514"/>
            <a:ext cx="9144000" cy="2128049"/>
          </a:xfrm>
        </p:spPr>
        <p:txBody>
          <a:bodyPr anchor="b"/>
          <a:lstStyle>
            <a:lvl1pPr algn="ctr">
              <a:lnSpc>
                <a:spcPct val="125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B52800-74D6-4A78-AC9B-8E737A1A3B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21162"/>
            <a:ext cx="9144000" cy="882001"/>
          </a:xfrm>
          <a:solidFill>
            <a:schemeClr val="accent2">
              <a:alpha val="90000"/>
            </a:schemeClr>
          </a:solidFill>
        </p:spPr>
        <p:txBody>
          <a:bodyPr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500" b="1" i="1" kern="1200" spc="65" dirty="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B91F7B-C4AF-4FC6-A6BE-657DEF6D5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08ED5-AEFE-4443-9040-726EF6690995}" type="datetime1">
              <a:rPr lang="en-US" smtClean="0"/>
              <a:t>2/12/25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ED32F8-B0C7-4332-B0A5-BC19DD8C4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030946-D0C7-4F78-94B0-427DAA6D5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E24B5-652C-4DB5-B7C3-B5BBEC1280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598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"/>
          <p:cNvGrpSpPr/>
          <p:nvPr/>
        </p:nvGrpSpPr>
        <p:grpSpPr>
          <a:xfrm>
            <a:off x="-50104" y="6511480"/>
            <a:ext cx="12345069" cy="462215"/>
            <a:chOff x="0" y="-3"/>
            <a:chExt cx="12345068" cy="462214"/>
          </a:xfrm>
        </p:grpSpPr>
        <p:grpSp>
          <p:nvGrpSpPr>
            <p:cNvPr id="7" name="Group 6"/>
            <p:cNvGrpSpPr/>
            <p:nvPr/>
          </p:nvGrpSpPr>
          <p:grpSpPr>
            <a:xfrm>
              <a:off x="0" y="-4"/>
              <a:ext cx="12345069" cy="462216"/>
              <a:chOff x="0" y="-1"/>
              <a:chExt cx="12345068" cy="462214"/>
            </a:xfrm>
          </p:grpSpPr>
          <p:grpSp>
            <p:nvGrpSpPr>
              <p:cNvPr id="4" name="Group 7"/>
              <p:cNvGrpSpPr/>
              <p:nvPr/>
            </p:nvGrpSpPr>
            <p:grpSpPr>
              <a:xfrm>
                <a:off x="0" y="-2"/>
                <a:ext cx="9302810" cy="365777"/>
                <a:chOff x="0" y="-1"/>
                <a:chExt cx="9302809" cy="365776"/>
              </a:xfrm>
            </p:grpSpPr>
            <p:sp>
              <p:nvSpPr>
                <p:cNvPr id="2" name="Rectangle 12"/>
                <p:cNvSpPr/>
                <p:nvPr/>
              </p:nvSpPr>
              <p:spPr>
                <a:xfrm>
                  <a:off x="-1" y="-1"/>
                  <a:ext cx="8688928" cy="365776"/>
                </a:xfrm>
                <a:prstGeom prst="rect">
                  <a:avLst/>
                </a:prstGeom>
                <a:solidFill>
                  <a:srgbClr val="205493"/>
                </a:solidFill>
                <a:ln w="12700" cap="rnd">
                  <a:solidFill>
                    <a:srgbClr val="205493"/>
                  </a:solidFill>
                  <a:prstDash val="solid"/>
                  <a:round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3" name="Right Triangle 13"/>
                <p:cNvSpPr/>
                <p:nvPr/>
              </p:nvSpPr>
              <p:spPr>
                <a:xfrm>
                  <a:off x="8688924" y="-2"/>
                  <a:ext cx="613886" cy="3657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2160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05493"/>
                </a:solidFill>
                <a:ln w="12700" cap="rnd">
                  <a:solidFill>
                    <a:srgbClr val="205493"/>
                  </a:solidFill>
                  <a:prstDash val="solid"/>
                  <a:round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5" name="Rectangle 8"/>
              <p:cNvSpPr/>
              <p:nvPr/>
            </p:nvSpPr>
            <p:spPr>
              <a:xfrm>
                <a:off x="9784745" y="0"/>
                <a:ext cx="2560324" cy="365772"/>
              </a:xfrm>
              <a:prstGeom prst="rect">
                <a:avLst/>
              </a:prstGeom>
              <a:solidFill>
                <a:srgbClr val="4AA564"/>
              </a:solidFill>
              <a:ln w="12700" cap="rnd">
                <a:solidFill>
                  <a:srgbClr val="4AA564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" name="Flowchart: Merge 9"/>
              <p:cNvSpPr/>
              <p:nvPr/>
            </p:nvSpPr>
            <p:spPr>
              <a:xfrm>
                <a:off x="8928013" y="0"/>
                <a:ext cx="1470619" cy="4622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10800" y="21600"/>
                    </a:lnTo>
                    <a:close/>
                  </a:path>
                </a:pathLst>
              </a:custGeom>
              <a:solidFill>
                <a:srgbClr val="4AA564"/>
              </a:solidFill>
              <a:ln w="12700" cap="flat">
                <a:solidFill>
                  <a:srgbClr val="4AA564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10323086" y="104756"/>
              <a:ext cx="1466975" cy="188310"/>
              <a:chOff x="6402" y="0"/>
              <a:chExt cx="1466974" cy="188309"/>
            </a:xfrm>
          </p:grpSpPr>
          <p:grpSp>
            <p:nvGrpSpPr>
              <p:cNvPr id="12" name="Group 15"/>
              <p:cNvGrpSpPr/>
              <p:nvPr/>
            </p:nvGrpSpPr>
            <p:grpSpPr>
              <a:xfrm>
                <a:off x="6402" y="1684"/>
                <a:ext cx="1157236" cy="186626"/>
                <a:chOff x="6402" y="0"/>
                <a:chExt cx="1157235" cy="186625"/>
              </a:xfrm>
            </p:grpSpPr>
            <p:sp>
              <p:nvSpPr>
                <p:cNvPr id="8" name="Star: 5 Points 17"/>
                <p:cNvSpPr/>
                <p:nvPr/>
              </p:nvSpPr>
              <p:spPr>
                <a:xfrm>
                  <a:off x="6402" y="0"/>
                  <a:ext cx="248824" cy="186626"/>
                </a:xfrm>
                <a:prstGeom prst="star5">
                  <a:avLst>
                    <a:gd name="adj" fmla="val 19098"/>
                    <a:gd name="hf" fmla="val 105146"/>
                    <a:gd name="vf" fmla="val 110557"/>
                  </a:avLst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9" name="Star: 5 Points 18"/>
                <p:cNvSpPr/>
                <p:nvPr/>
              </p:nvSpPr>
              <p:spPr>
                <a:xfrm>
                  <a:off x="309206" y="0"/>
                  <a:ext cx="248826" cy="186626"/>
                </a:xfrm>
                <a:prstGeom prst="star5">
                  <a:avLst>
                    <a:gd name="adj" fmla="val 19098"/>
                    <a:gd name="hf" fmla="val 105146"/>
                    <a:gd name="vf" fmla="val 110557"/>
                  </a:avLst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0" name="Star: 5 Points 19"/>
                <p:cNvSpPr/>
                <p:nvPr/>
              </p:nvSpPr>
              <p:spPr>
                <a:xfrm>
                  <a:off x="612009" y="0"/>
                  <a:ext cx="248825" cy="186626"/>
                </a:xfrm>
                <a:prstGeom prst="star5">
                  <a:avLst>
                    <a:gd name="adj" fmla="val 19098"/>
                    <a:gd name="hf" fmla="val 105146"/>
                    <a:gd name="vf" fmla="val 110557"/>
                  </a:avLst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1" name="Star: 5 Points 20"/>
                <p:cNvSpPr/>
                <p:nvPr/>
              </p:nvSpPr>
              <p:spPr>
                <a:xfrm>
                  <a:off x="914813" y="0"/>
                  <a:ext cx="248825" cy="186626"/>
                </a:xfrm>
                <a:prstGeom prst="star5">
                  <a:avLst>
                    <a:gd name="adj" fmla="val 19098"/>
                    <a:gd name="hf" fmla="val 105146"/>
                    <a:gd name="vf" fmla="val 110557"/>
                  </a:avLst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13" name="Star: 5 Points 16"/>
              <p:cNvSpPr/>
              <p:nvPr/>
            </p:nvSpPr>
            <p:spPr>
              <a:xfrm>
                <a:off x="1224554" y="0"/>
                <a:ext cx="248823" cy="186624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</p:grpSp>
      <p:sp>
        <p:nvSpPr>
          <p:cNvPr id="16" name="Multimedia Slide-click to add title"/>
          <p:cNvSpPr txBox="1">
            <a:spLocks noGrp="1"/>
          </p:cNvSpPr>
          <p:nvPr>
            <p:ph type="title" hasCustomPrompt="1"/>
          </p:nvPr>
        </p:nvSpPr>
        <p:spPr>
          <a:xfrm>
            <a:off x="838200" y="374904"/>
            <a:ext cx="10515600" cy="685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Multimedia Slide-click to add title</a:t>
            </a:r>
          </a:p>
        </p:txBody>
      </p:sp>
      <p:sp>
        <p:nvSpPr>
          <p:cNvPr id="17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841247" y="1353311"/>
            <a:ext cx="10521695" cy="44897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Object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936902" y="6578014"/>
            <a:ext cx="258620" cy="248302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7" r:id="rId2"/>
    <p:sldLayoutId id="2147483655" r:id="rId3"/>
    <p:sldLayoutId id="2147483650" r:id="rId4"/>
    <p:sldLayoutId id="2147483651" r:id="rId5"/>
    <p:sldLayoutId id="2147483653" r:id="rId6"/>
    <p:sldLayoutId id="2147483654" r:id="rId7"/>
    <p:sldLayoutId id="2147483706" r:id="rId8"/>
    <p:sldLayoutId id="2147483707" r:id="rId9"/>
    <p:sldLayoutId id="2147483708" r:id="rId10"/>
    <p:sldLayoutId id="2147483709" r:id="rId11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solidFill>
            <a:srgbClr val="1F1F1F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solidFill>
            <a:srgbClr val="1F1F1F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solidFill>
            <a:srgbClr val="1F1F1F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solidFill>
            <a:srgbClr val="1F1F1F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solidFill>
            <a:srgbClr val="1F1F1F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solidFill>
            <a:srgbClr val="1F1F1F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solidFill>
            <a:srgbClr val="1F1F1F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solidFill>
            <a:srgbClr val="1F1F1F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solidFill>
            <a:srgbClr val="1F1F1F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0" marR="0" indent="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rgbClr val="1F1F1F"/>
          </a:solidFill>
          <a:uFillTx/>
          <a:latin typeface="+mj-lt"/>
          <a:ea typeface="+mj-ea"/>
          <a:cs typeface="+mj-cs"/>
          <a:sym typeface="Calibri"/>
        </a:defRPr>
      </a:lvl1pPr>
      <a:lvl2pPr marL="6858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⎯"/>
        <a:tabLst/>
        <a:defRPr sz="2400" b="0" i="0" u="none" strike="noStrike" cap="none" spc="0" baseline="0">
          <a:solidFill>
            <a:srgbClr val="1F1F1F"/>
          </a:solidFill>
          <a:uFillTx/>
          <a:latin typeface="+mj-lt"/>
          <a:ea typeface="+mj-ea"/>
          <a:cs typeface="+mj-cs"/>
          <a:sym typeface="Calibri"/>
        </a:defRPr>
      </a:lvl2pPr>
      <a:lvl3pPr marL="11430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solidFill>
            <a:srgbClr val="1F1F1F"/>
          </a:solidFill>
          <a:uFillTx/>
          <a:latin typeface="+mj-lt"/>
          <a:ea typeface="+mj-ea"/>
          <a:cs typeface="+mj-cs"/>
          <a:sym typeface="Calibri"/>
        </a:defRPr>
      </a:lvl3pPr>
      <a:lvl4pPr marL="16002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»"/>
        <a:tabLst/>
        <a:defRPr sz="2400" b="0" i="0" u="none" strike="noStrike" cap="none" spc="0" baseline="0">
          <a:solidFill>
            <a:srgbClr val="1F1F1F"/>
          </a:solidFill>
          <a:uFillTx/>
          <a:latin typeface="+mj-lt"/>
          <a:ea typeface="+mj-ea"/>
          <a:cs typeface="+mj-cs"/>
          <a:sym typeface="Calibri"/>
        </a:defRPr>
      </a:lvl4pPr>
      <a:lvl5pPr marL="2133600" marR="0" indent="-3048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solidFill>
            <a:srgbClr val="1F1F1F"/>
          </a:solidFill>
          <a:uFillTx/>
          <a:latin typeface="+mj-lt"/>
          <a:ea typeface="+mj-ea"/>
          <a:cs typeface="+mj-cs"/>
          <a:sym typeface="Calibri"/>
        </a:defRPr>
      </a:lvl5pPr>
      <a:lvl6pPr marL="2590800" marR="0" indent="-3048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solidFill>
            <a:srgbClr val="1F1F1F"/>
          </a:solidFill>
          <a:uFillTx/>
          <a:latin typeface="+mj-lt"/>
          <a:ea typeface="+mj-ea"/>
          <a:cs typeface="+mj-cs"/>
          <a:sym typeface="Calibri"/>
        </a:defRPr>
      </a:lvl6pPr>
      <a:lvl7pPr marL="3048000" marR="0" indent="-3048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solidFill>
            <a:srgbClr val="1F1F1F"/>
          </a:solidFill>
          <a:uFillTx/>
          <a:latin typeface="+mj-lt"/>
          <a:ea typeface="+mj-ea"/>
          <a:cs typeface="+mj-cs"/>
          <a:sym typeface="Calibri"/>
        </a:defRPr>
      </a:lvl7pPr>
      <a:lvl8pPr marL="3505200" marR="0" indent="-3048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solidFill>
            <a:srgbClr val="1F1F1F"/>
          </a:solidFill>
          <a:uFillTx/>
          <a:latin typeface="+mj-lt"/>
          <a:ea typeface="+mj-ea"/>
          <a:cs typeface="+mj-cs"/>
          <a:sym typeface="Calibri"/>
        </a:defRPr>
      </a:lvl8pPr>
      <a:lvl9pPr marL="3962400" marR="0" indent="-3048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solidFill>
            <a:srgbClr val="1F1F1F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3273AE-7D3B-2F7C-D05F-0531FC03C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854095-4D6A-7F55-C885-DEC8A5BE5F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3690EB-49BA-B7A4-D3DB-6329D6951C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E35B07-79BA-4375-B7B0-1CF286A83CE4}" type="datetimeFigureOut">
              <a:rPr lang="en-US" smtClean="0"/>
              <a:t>2/12/25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499E36-4E13-4BAF-406D-135BCF79DC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en-US">
                <a:solidFill>
                  <a:srgbClr val="202020">
                    <a:tint val="75000"/>
                  </a:srgbClr>
                </a:solidFill>
              </a:rPr>
              <a:t>FOR INTERNAL USE ONLY		Office of Veterans Health Administration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CD1D8C-95F8-7DD7-67C8-69664B04E3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73346A-FCA4-684E-8D18-26E8324063ED}" type="slidenum">
              <a:rPr lang="en-US" smtClean="0">
                <a:solidFill>
                  <a:srgbClr val="20202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20202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931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700" r:id="rId2"/>
    <p:sldLayoutId id="2147483705" r:id="rId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png"/><Relationship Id="rId4" Type="http://schemas.openxmlformats.org/officeDocument/2006/relationships/image" Target="../media/image38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.png"/><Relationship Id="rId5" Type="http://schemas.openxmlformats.org/officeDocument/2006/relationships/image" Target="../media/image42.png"/><Relationship Id="rId4" Type="http://schemas.openxmlformats.org/officeDocument/2006/relationships/hyperlink" Target="mailto:theuer@benefitarchitects.com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4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715EB05-7D1B-135A-AA53-CD2F85A07B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9462" cy="6506817"/>
          </a:xfrm>
          <a:prstGeom prst="rect">
            <a:avLst/>
          </a:prstGeom>
        </p:spPr>
      </p:pic>
      <p:sp>
        <p:nvSpPr>
          <p:cNvPr id="4" name="object 3" descr="People with documents">
            <a:extLst>
              <a:ext uri="{FF2B5EF4-FFF2-40B4-BE49-F238E27FC236}">
                <a16:creationId xmlns:a16="http://schemas.microsoft.com/office/drawing/2014/main" id="{0CA2E80D-F3EC-4A5F-8E65-56FEA206EE0F}"/>
              </a:ext>
            </a:extLst>
          </p:cNvPr>
          <p:cNvSpPr/>
          <p:nvPr/>
        </p:nvSpPr>
        <p:spPr>
          <a:xfrm>
            <a:off x="-145773" y="0"/>
            <a:ext cx="12340622" cy="6506817"/>
          </a:xfrm>
          <a:custGeom>
            <a:avLst/>
            <a:gdLst/>
            <a:ahLst/>
            <a:cxnLst/>
            <a:rect l="l" t="t" r="r" b="b"/>
            <a:pathLst>
              <a:path w="12189460" h="6858000">
                <a:moveTo>
                  <a:pt x="0" y="6858000"/>
                </a:moveTo>
                <a:lnTo>
                  <a:pt x="12188952" y="6858000"/>
                </a:lnTo>
                <a:lnTo>
                  <a:pt x="1218895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69999"/>
            </a:schemeClr>
          </a:solidFill>
        </p:spPr>
        <p:txBody>
          <a:bodyPr wrap="square" lIns="0" tIns="0" rIns="0" bIns="0" rtlCol="0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B6C91D-4B22-49F1-9A0B-ABEB9E1F5A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08518"/>
            <a:ext cx="9144000" cy="2128049"/>
          </a:xfrm>
        </p:spPr>
        <p:txBody>
          <a:bodyPr>
            <a:normAutofit/>
          </a:bodyPr>
          <a:lstStyle/>
          <a:p>
            <a:pPr>
              <a:lnSpc>
                <a:spcPct val="125000"/>
              </a:lnSpc>
            </a:pPr>
            <a:r>
              <a:rPr lang="en-US" sz="5000" dirty="0">
                <a:solidFill>
                  <a:srgbClr val="FFC000"/>
                </a:solidFill>
                <a:latin typeface="Gill Sans MT" panose="020B0502020104020203" pitchFamily="34" charset="0"/>
              </a:rPr>
              <a:t>AFGE</a:t>
            </a:r>
            <a:br>
              <a:rPr lang="en-US" sz="5000" dirty="0">
                <a:solidFill>
                  <a:schemeClr val="bg1"/>
                </a:solidFill>
                <a:latin typeface="Gill Sans MT" panose="020B0502020104020203" pitchFamily="34" charset="0"/>
              </a:rPr>
            </a:br>
            <a:r>
              <a:rPr lang="en-US" sz="5000" dirty="0">
                <a:solidFill>
                  <a:srgbClr val="FFC000"/>
                </a:solidFill>
                <a:latin typeface="Gill Sans MT" panose="020B0502020104020203" pitchFamily="34" charset="0"/>
              </a:rPr>
              <a:t>LOCAL 1133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8CF06A-B594-4BA2-8B1E-D649096D74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52000" y="4221162"/>
            <a:ext cx="3888000" cy="882001"/>
          </a:xfrm>
          <a:solidFill>
            <a:schemeClr val="accent2">
              <a:alpha val="90000"/>
            </a:schemeClr>
          </a:solidFill>
        </p:spPr>
        <p:txBody>
          <a:bodyPr anchor="ctr" anchorCtr="0">
            <a:normAutofit/>
          </a:bodyPr>
          <a:lstStyle/>
          <a:p>
            <a:r>
              <a:rPr lang="en-US" sz="2500" b="1" i="1" spc="65" dirty="0">
                <a:solidFill>
                  <a:schemeClr val="accent1"/>
                </a:solidFill>
                <a:latin typeface="Arial"/>
                <a:cs typeface="Arial"/>
              </a:rPr>
              <a:t>Welcome!</a:t>
            </a:r>
          </a:p>
        </p:txBody>
      </p:sp>
      <p:sp>
        <p:nvSpPr>
          <p:cNvPr id="6" name="object 7" descr="Beige rectangle">
            <a:extLst>
              <a:ext uri="{FF2B5EF4-FFF2-40B4-BE49-F238E27FC236}">
                <a16:creationId xmlns:a16="http://schemas.microsoft.com/office/drawing/2014/main" id="{B36975AA-C62E-46BE-9382-E2CF56FDF817}"/>
              </a:ext>
            </a:extLst>
          </p:cNvPr>
          <p:cNvSpPr/>
          <p:nvPr/>
        </p:nvSpPr>
        <p:spPr>
          <a:xfrm>
            <a:off x="3108000" y="3229869"/>
            <a:ext cx="5976000" cy="0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lang="en-US" dirty="0"/>
          </a:p>
        </p:txBody>
      </p:sp>
      <p:pic>
        <p:nvPicPr>
          <p:cNvPr id="9" name="Picture 8" descr="A yellow and black qr code&#10;&#10;Description automatically generated">
            <a:extLst>
              <a:ext uri="{FF2B5EF4-FFF2-40B4-BE49-F238E27FC236}">
                <a16:creationId xmlns:a16="http://schemas.microsoft.com/office/drawing/2014/main" id="{EDE22EF7-D43C-3626-2D2B-EF37687A2D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8" y="29925"/>
            <a:ext cx="1521462" cy="197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5560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D9043-C187-4EC5-93E3-0234A0764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572" y="121444"/>
            <a:ext cx="11422856" cy="140360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dirty="0">
                <a:solidFill>
                  <a:schemeClr val="tx2"/>
                </a:solidFill>
                <a:latin typeface="Calibri"/>
                <a:cs typeface="Calibri"/>
              </a:rPr>
              <a:t>AMERICAN FEDERATION OF </a:t>
            </a:r>
            <a:br>
              <a:rPr lang="en-US" sz="5400" dirty="0">
                <a:solidFill>
                  <a:schemeClr val="tx2"/>
                </a:solidFill>
                <a:latin typeface="Calibri"/>
                <a:cs typeface="Calibri"/>
              </a:rPr>
            </a:br>
            <a:r>
              <a:rPr lang="en-US" sz="5400" dirty="0">
                <a:solidFill>
                  <a:schemeClr val="tx2"/>
                </a:solidFill>
                <a:latin typeface="Calibri"/>
                <a:cs typeface="Calibri"/>
              </a:rPr>
              <a:t>GOVERNMENT EMPLOYEES</a:t>
            </a:r>
            <a:endParaRPr lang="en-US" sz="5400" dirty="0">
              <a:solidFill>
                <a:schemeClr val="tx2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92C05B-C6A7-45A8-9C3F-E8ACB51121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164" y="2353226"/>
            <a:ext cx="7171070" cy="232511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4400" b="1" i="1" dirty="0">
                <a:cs typeface="Calibri"/>
              </a:rPr>
              <a:t>UNION BENEFIT ORGANIZER</a:t>
            </a:r>
            <a:endParaRPr lang="en-US" sz="4400" b="1" dirty="0">
              <a:solidFill>
                <a:schemeClr val="tx1"/>
              </a:solidFill>
              <a:ea typeface="+mn-lt"/>
              <a:cs typeface="+mn-lt"/>
            </a:endParaRPr>
          </a:p>
          <a:p>
            <a:r>
              <a:rPr lang="en-US" sz="2800" dirty="0">
                <a:ea typeface="+mn-lt"/>
                <a:cs typeface="+mn-lt"/>
              </a:rPr>
              <a:t>Presented by:</a:t>
            </a:r>
            <a:r>
              <a:rPr lang="en-US" dirty="0">
                <a:ea typeface="+mn-lt"/>
                <a:cs typeface="+mn-lt"/>
              </a:rPr>
              <a:t> Yafa Osona</a:t>
            </a:r>
          </a:p>
          <a:p>
            <a:r>
              <a:rPr lang="en-US" i="1" dirty="0">
                <a:cs typeface="Calibri"/>
              </a:rPr>
              <a:t>Email: Yosona@Benefitarchitects.com</a:t>
            </a:r>
          </a:p>
          <a:p>
            <a:r>
              <a:rPr lang="en-US" sz="2800" i="1" dirty="0">
                <a:cs typeface="Calibri"/>
              </a:rPr>
              <a:t>CELL:</a:t>
            </a:r>
            <a:r>
              <a:rPr lang="en-US" i="1" dirty="0">
                <a:cs typeface="Calibri"/>
              </a:rPr>
              <a:t> 513 562 - 0262</a:t>
            </a:r>
            <a:endParaRPr lang="en-US" b="0" dirty="0">
              <a:ea typeface="+mn-lt"/>
              <a:cs typeface="+mn-lt"/>
            </a:endParaRPr>
          </a:p>
          <a:p>
            <a:pPr marL="0" indent="0">
              <a:buNone/>
            </a:pPr>
            <a:endParaRPr lang="en-US" b="0" dirty="0">
              <a:ea typeface="+mn-lt"/>
              <a:cs typeface="+mn-lt"/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70CDF64-9C49-4C48-866E-4FB4F2237C81}"/>
              </a:ext>
            </a:extLst>
          </p:cNvPr>
          <p:cNvSpPr txBox="1">
            <a:spLocks/>
          </p:cNvSpPr>
          <p:nvPr/>
        </p:nvSpPr>
        <p:spPr>
          <a:xfrm>
            <a:off x="2474447" y="4927804"/>
            <a:ext cx="6429861" cy="6406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baseline="0">
                <a:solidFill>
                  <a:srgbClr val="1F1F1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Math" charset="0"/>
              <a:buChar char="⎯"/>
              <a:defRPr sz="2400" kern="1200">
                <a:solidFill>
                  <a:srgbClr val="1F1F1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F1F1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»"/>
              <a:defRPr sz="2400" kern="1200">
                <a:solidFill>
                  <a:srgbClr val="1F1F1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ea typeface="+mn-lt"/>
                <a:cs typeface="+mn-lt"/>
              </a:rPr>
              <a:t>Please sign in by scanning the QR Code with your mobile device and entering your contact information. </a:t>
            </a:r>
          </a:p>
          <a:p>
            <a:endParaRPr lang="en-US" dirty="0">
              <a:cs typeface="Calibri"/>
            </a:endParaRPr>
          </a:p>
        </p:txBody>
      </p:sp>
      <p:pic>
        <p:nvPicPr>
          <p:cNvPr id="5" name="Picture 4" descr="A picture containing text, sign, clipart&#10;&#10;Description automatically generated">
            <a:extLst>
              <a:ext uri="{FF2B5EF4-FFF2-40B4-BE49-F238E27FC236}">
                <a16:creationId xmlns:a16="http://schemas.microsoft.com/office/drawing/2014/main" id="{9CBA773C-1FB0-94C5-4B45-C710A45CBB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865" y="1643893"/>
            <a:ext cx="2147888" cy="4336558"/>
          </a:xfrm>
          <a:prstGeom prst="rect">
            <a:avLst/>
          </a:prstGeom>
        </p:spPr>
      </p:pic>
      <p:pic>
        <p:nvPicPr>
          <p:cNvPr id="8" name="Picture 7" descr="A qr code with a sign in the middle&#10;&#10;Description automatically generated">
            <a:extLst>
              <a:ext uri="{FF2B5EF4-FFF2-40B4-BE49-F238E27FC236}">
                <a16:creationId xmlns:a16="http://schemas.microsoft.com/office/drawing/2014/main" id="{5F7C68F2-21BD-88E3-A9AC-DA2E9F141B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64" y="4493792"/>
            <a:ext cx="1859383" cy="1859383"/>
          </a:xfrm>
          <a:prstGeom prst="rect">
            <a:avLst/>
          </a:prstGeom>
        </p:spPr>
      </p:pic>
      <p:pic>
        <p:nvPicPr>
          <p:cNvPr id="6" name="Picture 5" descr="A yellow and black qr code&#10;&#10;Description automatically generated">
            <a:extLst>
              <a:ext uri="{FF2B5EF4-FFF2-40B4-BE49-F238E27FC236}">
                <a16:creationId xmlns:a16="http://schemas.microsoft.com/office/drawing/2014/main" id="{13156F1D-957C-DFF6-1AD9-8CFD12B8AE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8" y="29925"/>
            <a:ext cx="1521462" cy="197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3332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81FAE0B-1A71-4248-8BF3-22F90E3482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243347" cy="653175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59F791C-13E3-4132-8CDF-16880D1AD8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3347" y="-13222"/>
            <a:ext cx="4285017" cy="654095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766F7C8-61FD-419F-9651-76D3E669BCB5}"/>
              </a:ext>
            </a:extLst>
          </p:cNvPr>
          <p:cNvSpPr txBox="1"/>
          <p:nvPr/>
        </p:nvSpPr>
        <p:spPr>
          <a:xfrm>
            <a:off x="8700381" y="1443779"/>
            <a:ext cx="3385996" cy="32624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/>
              <a:t>AFGE</a:t>
            </a:r>
          </a:p>
          <a:p>
            <a:pPr algn="ctr"/>
            <a:r>
              <a:rPr lang="en-US" sz="2800" b="1" dirty="0"/>
              <a:t>BENEFITS </a:t>
            </a:r>
          </a:p>
          <a:p>
            <a:pPr algn="ctr"/>
            <a:r>
              <a:rPr lang="en-US" sz="2800" b="1" dirty="0">
                <a:solidFill>
                  <a:schemeClr val="accent1"/>
                </a:solidFill>
              </a:rPr>
              <a:t>YOU AND </a:t>
            </a:r>
          </a:p>
          <a:p>
            <a:pPr algn="ctr"/>
            <a:r>
              <a:rPr lang="en-US" sz="2800" b="1" dirty="0">
                <a:solidFill>
                  <a:schemeClr val="accent1"/>
                </a:solidFill>
              </a:rPr>
              <a:t>YOUR FAMILY </a:t>
            </a:r>
          </a:p>
          <a:p>
            <a:pPr algn="ctr"/>
            <a:r>
              <a:rPr lang="en-US" sz="2800" b="1" dirty="0">
                <a:solidFill>
                  <a:schemeClr val="accent1"/>
                </a:solidFill>
              </a:rPr>
              <a:t>CAN ENJOY! </a:t>
            </a:r>
          </a:p>
          <a:p>
            <a:pPr algn="ctr"/>
            <a:r>
              <a:rPr lang="en-US" sz="5400" b="1" dirty="0">
                <a:solidFill>
                  <a:srgbClr val="FF0000"/>
                </a:solidFill>
              </a:rPr>
              <a:t>AFGE.ORG</a:t>
            </a:r>
            <a:endParaRPr lang="en-US" sz="5400" dirty="0">
              <a:solidFill>
                <a:srgbClr val="FF0000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B969EBD-1882-4251-8E65-46B006C1E0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4666" y="1278485"/>
            <a:ext cx="2257425" cy="838200"/>
          </a:xfrm>
          <a:prstGeom prst="rect">
            <a:avLst/>
          </a:prstGeom>
        </p:spPr>
      </p:pic>
      <p:pic>
        <p:nvPicPr>
          <p:cNvPr id="3" name="Picture 2" descr="A yellow and black qr code&#10;&#10;Description automatically generated">
            <a:extLst>
              <a:ext uri="{FF2B5EF4-FFF2-40B4-BE49-F238E27FC236}">
                <a16:creationId xmlns:a16="http://schemas.microsoft.com/office/drawing/2014/main" id="{5B85ACD8-14F9-3418-2F31-B82632E931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2647" y="4549145"/>
            <a:ext cx="1521462" cy="187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2113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DF3F94A6-CBE2-430B-8F30-C0B503666CD8}"/>
              </a:ext>
            </a:extLst>
          </p:cNvPr>
          <p:cNvSpPr txBox="1"/>
          <p:nvPr/>
        </p:nvSpPr>
        <p:spPr>
          <a:xfrm>
            <a:off x="176920" y="1392311"/>
            <a:ext cx="118381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u="sng" dirty="0">
                <a:solidFill>
                  <a:schemeClr val="tx2">
                    <a:lumMod val="75000"/>
                  </a:schemeClr>
                </a:solidFill>
              </a:rPr>
              <a:t>Government Insurance Options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134D53-CBD0-D0CF-2EAB-A186A2D3C7E3}"/>
              </a:ext>
            </a:extLst>
          </p:cNvPr>
          <p:cNvSpPr txBox="1"/>
          <p:nvPr/>
        </p:nvSpPr>
        <p:spPr>
          <a:xfrm>
            <a:off x="325097" y="2592640"/>
            <a:ext cx="193517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/>
              <a:t>Health Insurance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DCA519-D52C-62A0-A0B9-163DF972E753}"/>
              </a:ext>
            </a:extLst>
          </p:cNvPr>
          <p:cNvSpPr txBox="1"/>
          <p:nvPr/>
        </p:nvSpPr>
        <p:spPr>
          <a:xfrm>
            <a:off x="3212982" y="2596006"/>
            <a:ext cx="224147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/>
              <a:t>Dental/Vision Insurance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0ABE4D-BA34-984F-AE01-4E663DBFE3E3}"/>
              </a:ext>
            </a:extLst>
          </p:cNvPr>
          <p:cNvSpPr txBox="1"/>
          <p:nvPr/>
        </p:nvSpPr>
        <p:spPr>
          <a:xfrm>
            <a:off x="6156022" y="2596006"/>
            <a:ext cx="316804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/>
              <a:t>Short-Term Disability Insurance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7EF48E5-9239-B8B7-2507-3C7DAEA8C376}"/>
              </a:ext>
            </a:extLst>
          </p:cNvPr>
          <p:cNvSpPr txBox="1"/>
          <p:nvPr/>
        </p:nvSpPr>
        <p:spPr>
          <a:xfrm>
            <a:off x="9691012" y="2481995"/>
            <a:ext cx="194651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/>
              <a:t>Life Insurance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DD40540-5BE7-15DA-B8CD-644F46D736BB}"/>
              </a:ext>
            </a:extLst>
          </p:cNvPr>
          <p:cNvSpPr txBox="1"/>
          <p:nvPr/>
        </p:nvSpPr>
        <p:spPr>
          <a:xfrm>
            <a:off x="423257" y="3882975"/>
            <a:ext cx="11838159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500" dirty="0"/>
              <a:t>😀     😐      😶     😱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39EBCF-A36B-88E1-9C8E-4DA5DBD8E9BD}"/>
              </a:ext>
            </a:extLst>
          </p:cNvPr>
          <p:cNvSpPr txBox="1"/>
          <p:nvPr/>
        </p:nvSpPr>
        <p:spPr>
          <a:xfrm>
            <a:off x="423257" y="5855668"/>
            <a:ext cx="1961887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800" dirty="0"/>
              <a:t>Great Plans!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290B1EE-660B-2D5F-02A7-0A75F9CFED93}"/>
              </a:ext>
            </a:extLst>
          </p:cNvPr>
          <p:cNvSpPr txBox="1"/>
          <p:nvPr/>
        </p:nvSpPr>
        <p:spPr>
          <a:xfrm>
            <a:off x="3289322" y="5855668"/>
            <a:ext cx="22879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/>
              <a:t>Okay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3D29586-B074-13CB-8080-AF352C82E86B}"/>
              </a:ext>
            </a:extLst>
          </p:cNvPr>
          <p:cNvSpPr txBox="1"/>
          <p:nvPr/>
        </p:nvSpPr>
        <p:spPr>
          <a:xfrm>
            <a:off x="6372677" y="5851891"/>
            <a:ext cx="2743200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800"/>
              <a:t>Not offered!</a:t>
            </a:r>
            <a:endParaRPr lang="en-US" sz="2400">
              <a:cs typeface="Calibri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30613D3-7668-3B37-C471-B20B11D20301}"/>
              </a:ext>
            </a:extLst>
          </p:cNvPr>
          <p:cNvSpPr txBox="1"/>
          <p:nvPr/>
        </p:nvSpPr>
        <p:spPr>
          <a:xfrm>
            <a:off x="9753384" y="5853192"/>
            <a:ext cx="1805378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800"/>
              <a:t>What is it?</a:t>
            </a:r>
            <a:endParaRPr lang="en-US"/>
          </a:p>
        </p:txBody>
      </p:sp>
      <p:pic>
        <p:nvPicPr>
          <p:cNvPr id="3" name="Picture 2" descr="A yellow and black qr code&#10;&#10;Description automatically generated">
            <a:extLst>
              <a:ext uri="{FF2B5EF4-FFF2-40B4-BE49-F238E27FC236}">
                <a16:creationId xmlns:a16="http://schemas.microsoft.com/office/drawing/2014/main" id="{C0D59594-606A-C875-0FE8-B2D0CCDD91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0" y="44839"/>
            <a:ext cx="1262800" cy="1642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776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6C436-3818-043C-51FD-68FB20713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b="1" dirty="0"/>
              <a:t>UNION DENTAL PROGRAMS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ABBC63-DBEC-A0A9-6E06-A81948499D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73346A-FCA4-684E-8D18-26E8324063ED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1028" name="Picture 4" descr="Image result for Cigna Logo">
            <a:extLst>
              <a:ext uri="{FF2B5EF4-FFF2-40B4-BE49-F238E27FC236}">
                <a16:creationId xmlns:a16="http://schemas.microsoft.com/office/drawing/2014/main" id="{A13BADF9-22BE-4D12-2853-76960F26502B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6850" y="2128024"/>
            <a:ext cx="2432873" cy="2601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4A5EC02-F6F8-D362-542C-95A98ABD2598}"/>
              </a:ext>
            </a:extLst>
          </p:cNvPr>
          <p:cNvSpPr txBox="1"/>
          <p:nvPr/>
        </p:nvSpPr>
        <p:spPr>
          <a:xfrm>
            <a:off x="838200" y="1102825"/>
            <a:ext cx="7347859" cy="5113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THE HIGHLIGHTS: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/>
              <a:t>Two PPO and two DHMO plans are offered.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/>
              <a:t>NO Annual Max Benefit (DHMO).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/>
              <a:t>NO Waiting Periods.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/>
              <a:t>Implant Benefits offered.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/>
              <a:t>Dependents covered to age 26.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/>
              <a:t>Extended family eligible for their own plans.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/>
              <a:t>Coverage is Portable.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/>
              <a:t>Open enrollment year-round.</a:t>
            </a:r>
          </a:p>
        </p:txBody>
      </p:sp>
      <p:pic>
        <p:nvPicPr>
          <p:cNvPr id="4" name="Picture 3" descr="A yellow and black qr code&#10;&#10;Description automatically generated">
            <a:extLst>
              <a:ext uri="{FF2B5EF4-FFF2-40B4-BE49-F238E27FC236}">
                <a16:creationId xmlns:a16="http://schemas.microsoft.com/office/drawing/2014/main" id="{13A8F24A-3FD3-ADA2-14FF-BED2E594E2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3069" y="113528"/>
            <a:ext cx="1521462" cy="197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4244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727887-FB70-489E-6965-6B38D1E4D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3346A-FCA4-684E-8D18-26E8324063ED}" type="slidenum">
              <a:rPr lang="en-US" smtClean="0"/>
              <a:pPr/>
              <a:t>14</a:t>
            </a:fld>
            <a:endParaRPr lang="en-US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3E1F88BB-94A9-8E4A-C508-41F282B998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7418000"/>
              </p:ext>
            </p:extLst>
          </p:nvPr>
        </p:nvGraphicFramePr>
        <p:xfrm>
          <a:off x="519110" y="1166724"/>
          <a:ext cx="11153775" cy="4038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0755">
                  <a:extLst>
                    <a:ext uri="{9D8B030D-6E8A-4147-A177-3AD203B41FA5}">
                      <a16:colId xmlns:a16="http://schemas.microsoft.com/office/drawing/2014/main" val="1916188897"/>
                    </a:ext>
                  </a:extLst>
                </a:gridCol>
                <a:gridCol w="2230755">
                  <a:extLst>
                    <a:ext uri="{9D8B030D-6E8A-4147-A177-3AD203B41FA5}">
                      <a16:colId xmlns:a16="http://schemas.microsoft.com/office/drawing/2014/main" val="2106727684"/>
                    </a:ext>
                  </a:extLst>
                </a:gridCol>
                <a:gridCol w="2230755">
                  <a:extLst>
                    <a:ext uri="{9D8B030D-6E8A-4147-A177-3AD203B41FA5}">
                      <a16:colId xmlns:a16="http://schemas.microsoft.com/office/drawing/2014/main" val="401104557"/>
                    </a:ext>
                  </a:extLst>
                </a:gridCol>
                <a:gridCol w="2230755">
                  <a:extLst>
                    <a:ext uri="{9D8B030D-6E8A-4147-A177-3AD203B41FA5}">
                      <a16:colId xmlns:a16="http://schemas.microsoft.com/office/drawing/2014/main" val="1336130418"/>
                    </a:ext>
                  </a:extLst>
                </a:gridCol>
                <a:gridCol w="2230755">
                  <a:extLst>
                    <a:ext uri="{9D8B030D-6E8A-4147-A177-3AD203B41FA5}">
                      <a16:colId xmlns:a16="http://schemas.microsoft.com/office/drawing/2014/main" val="24979468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BI-WEEKLY PREMIUM </a:t>
                      </a:r>
                    </a:p>
                    <a:p>
                      <a:pPr algn="ctr"/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UNION HIGH DHMO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UNION STANDARD DHMO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FEDVIP AVERAGE HIGH OPTION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ANNUAL </a:t>
                      </a:r>
                      <a:r>
                        <a:rPr lang="en-US" sz="2400" b="1" i="1" dirty="0">
                          <a:solidFill>
                            <a:schemeClr val="bg1"/>
                          </a:solidFill>
                        </a:rPr>
                        <a:t>SAVINGS</a:t>
                      </a:r>
                      <a:r>
                        <a:rPr lang="en-US" sz="2000" b="1" i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400" b="1" dirty="0"/>
                        <a:t>WHEN CHOOSING UNION STANDARD DHMO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79134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  <a:p>
                      <a:pPr algn="ctr"/>
                      <a:r>
                        <a:rPr lang="en-US" sz="1600" b="1" dirty="0"/>
                        <a:t>JUST SELF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500" b="1" dirty="0">
                          <a:solidFill>
                            <a:schemeClr val="tx1"/>
                          </a:solidFill>
                        </a:rPr>
                        <a:t>$18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$8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$22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/>
                    </a:p>
                    <a:p>
                      <a:pPr algn="ctr"/>
                      <a:r>
                        <a:rPr lang="en-US" sz="15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$364 ANNUAL SAVINGS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12542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SELF + 1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500" b="1" dirty="0">
                          <a:solidFill>
                            <a:schemeClr val="tx1"/>
                          </a:solidFill>
                        </a:rPr>
                        <a:t>$31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$13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$46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/>
                    </a:p>
                    <a:p>
                      <a:pPr algn="ctr"/>
                      <a:r>
                        <a:rPr lang="en-US" sz="15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$858 ANNUAL SAVINGS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1366310"/>
                  </a:ext>
                </a:extLst>
              </a:tr>
              <a:tr h="45610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FAMILY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500" b="1" dirty="0">
                          <a:solidFill>
                            <a:schemeClr val="tx1"/>
                          </a:solidFill>
                        </a:rPr>
                        <a:t>$49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$18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$68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/>
                    </a:p>
                    <a:p>
                      <a:pPr algn="ctr"/>
                      <a:r>
                        <a:rPr lang="en-US" sz="15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$1,300 ANNUAL SAVINGS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3697811"/>
                  </a:ext>
                </a:extLst>
              </a:tr>
              <a:tr h="280333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AVERAGE OUT-OF-POCKET COST 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27074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/>
                        <a:t>CROWN </a:t>
                      </a:r>
                      <a:endParaRPr lang="en-US" sz="1600" b="1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/>
                        <a:t>(Molar: Porcelain with High Noble)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500" b="1" dirty="0">
                          <a:solidFill>
                            <a:schemeClr val="tx1"/>
                          </a:solidFill>
                        </a:rPr>
                        <a:t>$50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$450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$650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/>
                    </a:p>
                    <a:p>
                      <a:pPr algn="ctr"/>
                      <a:r>
                        <a:rPr lang="en-US" sz="15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$200 IN SAVINGS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2386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ROOT CANAL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/>
                        <a:t> </a:t>
                      </a:r>
                      <a:r>
                        <a:rPr lang="en-US" sz="1100" b="1" dirty="0"/>
                        <a:t>(MOLAR)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500" b="1" dirty="0">
                          <a:solidFill>
                            <a:schemeClr val="tx1"/>
                          </a:solidFill>
                        </a:rPr>
                        <a:t>$75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$335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$600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/>
                    </a:p>
                    <a:p>
                      <a:pPr algn="ctr"/>
                      <a:r>
                        <a:rPr lang="en-US" sz="15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$265 IN SAVINGS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6243975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526C69B7-AA6D-9AEA-5AB2-5801566A63A4}"/>
              </a:ext>
            </a:extLst>
          </p:cNvPr>
          <p:cNvSpPr txBox="1"/>
          <p:nvPr/>
        </p:nvSpPr>
        <p:spPr>
          <a:xfrm>
            <a:off x="-414338" y="5705652"/>
            <a:ext cx="11501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0" lvl="3" indent="0" algn="ctr">
              <a:buNone/>
            </a:pPr>
            <a:r>
              <a:rPr lang="en-US" sz="1800" b="1" dirty="0"/>
              <a:t>**</a:t>
            </a:r>
            <a:r>
              <a:rPr lang="en-US" sz="1800" b="1" dirty="0">
                <a:solidFill>
                  <a:schemeClr val="accent2"/>
                </a:solidFill>
              </a:rPr>
              <a:t> </a:t>
            </a:r>
            <a:r>
              <a:rPr lang="en-US" sz="1800" b="1" i="1" dirty="0"/>
              <a:t>By choosing </a:t>
            </a:r>
            <a:r>
              <a:rPr lang="en-US" sz="1800" b="1" i="1" dirty="0">
                <a:solidFill>
                  <a:schemeClr val="accent1">
                    <a:lumMod val="50000"/>
                  </a:schemeClr>
                </a:solidFill>
              </a:rPr>
              <a:t>Cigna Standard DHMO </a:t>
            </a:r>
            <a:r>
              <a:rPr lang="en-US" sz="1800" b="1" i="1" dirty="0"/>
              <a:t>instead of the Federal High option, you can save up to $1,300 on dental premiums, making your dues free and putting $</a:t>
            </a:r>
            <a:r>
              <a:rPr lang="en-US" b="1" i="1" dirty="0"/>
              <a:t>7</a:t>
            </a:r>
            <a:r>
              <a:rPr lang="en-US" sz="1800" b="1" i="1" dirty="0"/>
              <a:t>00 - $800 back in your paycheck.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61CBE1-7795-EC8E-2B82-4E9B364528F7}"/>
              </a:ext>
            </a:extLst>
          </p:cNvPr>
          <p:cNvSpPr txBox="1"/>
          <p:nvPr/>
        </p:nvSpPr>
        <p:spPr>
          <a:xfrm>
            <a:off x="433386" y="33309"/>
            <a:ext cx="98059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UNION DENTAL PROGRAMS COMPARISON</a:t>
            </a:r>
          </a:p>
          <a:p>
            <a:endParaRPr lang="en-US" sz="2800" dirty="0"/>
          </a:p>
        </p:txBody>
      </p:sp>
      <p:pic>
        <p:nvPicPr>
          <p:cNvPr id="12" name="Picture 4" descr="Image result for Cigna Logo">
            <a:extLst>
              <a:ext uri="{FF2B5EF4-FFF2-40B4-BE49-F238E27FC236}">
                <a16:creationId xmlns:a16="http://schemas.microsoft.com/office/drawing/2014/main" id="{D6648AB2-4317-F85D-3178-EDE2CE947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6208" y="136525"/>
            <a:ext cx="946678" cy="1012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yellow and black qr code&#10;&#10;Description automatically generated">
            <a:extLst>
              <a:ext uri="{FF2B5EF4-FFF2-40B4-BE49-F238E27FC236}">
                <a16:creationId xmlns:a16="http://schemas.microsoft.com/office/drawing/2014/main" id="{A78613C5-5BB0-A468-9BBB-42C39193A2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23076"/>
            <a:ext cx="1104903" cy="1436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3083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6D807-F9C9-52E7-01CD-40D66C897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074" y="64812"/>
            <a:ext cx="10515600" cy="1325563"/>
          </a:xfrm>
        </p:spPr>
        <p:txBody>
          <a:bodyPr/>
          <a:lstStyle/>
          <a:p>
            <a:r>
              <a:rPr lang="en-US" b="1" dirty="0"/>
              <a:t>AFLAC SHORT-TERM DISABILITY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3AD9EF-D178-D009-57C4-4FA2FCF9D8D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83081" y="1089444"/>
            <a:ext cx="5535084" cy="5094787"/>
          </a:xfrm>
        </p:spPr>
        <p:txBody>
          <a:bodyPr>
            <a:normAutofit/>
          </a:bodyPr>
          <a:lstStyle/>
          <a:p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Fills a BIG Gap in the Federal Benefits: </a:t>
            </a:r>
            <a:r>
              <a:rPr lang="en-US" sz="1600" dirty="0"/>
              <a:t>Federal employees do NOT have Short-Term Disability benefits and are NOT eligible for State Disability Benefits.</a:t>
            </a:r>
          </a:p>
          <a:p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Protects Your Most Important Asset: </a:t>
            </a:r>
            <a:r>
              <a:rPr lang="en-US" sz="1600" dirty="0"/>
              <a:t>The ability to Earn an Income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Monthly Benefits: </a:t>
            </a:r>
            <a:r>
              <a:rPr lang="en-US" sz="1600" dirty="0"/>
              <a:t>Provides up to 60% of gross monthly income as a tax-free benefit. The maximum monthly benefit amount is $6,000.</a:t>
            </a:r>
          </a:p>
          <a:p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What’s Covered: </a:t>
            </a:r>
            <a:r>
              <a:rPr lang="en-US" sz="1600" dirty="0"/>
              <a:t>Off-Job accidents, sickness, surgeries, and even maternity</a:t>
            </a:r>
          </a:p>
          <a:p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What about Leave: </a:t>
            </a:r>
            <a:r>
              <a:rPr lang="en-US" sz="1600" dirty="0"/>
              <a:t>You can use your Aflac Disability with your Leave. Or save your leave and only use the disability insurance.</a:t>
            </a:r>
          </a:p>
          <a:p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NOT One Size Fits All: </a:t>
            </a:r>
            <a:r>
              <a:rPr lang="en-US" sz="1600" dirty="0"/>
              <a:t>When enrolling, your Benefit Architect Benefit Organizer will help you select the right benefit amount, waiting periods, and benefit periods. It’s tailor-made for each member.</a:t>
            </a:r>
          </a:p>
          <a:p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All Members Qualify</a:t>
            </a:r>
            <a:r>
              <a:rPr lang="en-US" sz="1600" dirty="0"/>
              <a:t>: </a:t>
            </a:r>
            <a:r>
              <a:rPr lang="en-US" sz="1600" b="1" dirty="0"/>
              <a:t>NO HEALTH QUESTIONS ASKED.</a:t>
            </a:r>
          </a:p>
          <a:p>
            <a:pPr lvl="2"/>
            <a:endParaRPr lang="en-US" sz="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C4CC0EB6-2440-7087-D460-3E222ED7A6A9}"/>
              </a:ext>
            </a:extLst>
          </p:cNvPr>
          <p:cNvSpPr/>
          <p:nvPr/>
        </p:nvSpPr>
        <p:spPr>
          <a:xfrm>
            <a:off x="7046340" y="1515669"/>
            <a:ext cx="4698398" cy="1674672"/>
          </a:xfrm>
          <a:prstGeom prst="wedgeEllipseCallou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AB540C-1272-EF28-2A17-02EBFFF01E8C}"/>
              </a:ext>
            </a:extLst>
          </p:cNvPr>
          <p:cNvSpPr txBox="1"/>
          <p:nvPr/>
        </p:nvSpPr>
        <p:spPr>
          <a:xfrm>
            <a:off x="7930102" y="1737452"/>
            <a:ext cx="381463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Other BIG Advantages: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Significantly Better Benefits and Lower Premiums when compared to other outside options and outside Aflac plans.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Portable</a:t>
            </a:r>
          </a:p>
        </p:txBody>
      </p:sp>
      <p:pic>
        <p:nvPicPr>
          <p:cNvPr id="3074" name="Picture 2" descr="Image result for aflac broken arm  logo">
            <a:extLst>
              <a:ext uri="{FF2B5EF4-FFF2-40B4-BE49-F238E27FC236}">
                <a16:creationId xmlns:a16="http://schemas.microsoft.com/office/drawing/2014/main" id="{C89CAFBA-EDC6-AE03-D497-A075B350E6E2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463" y="4272799"/>
            <a:ext cx="4486275" cy="157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yellow and black qr code&#10;&#10;Description automatically generated">
            <a:extLst>
              <a:ext uri="{FF2B5EF4-FFF2-40B4-BE49-F238E27FC236}">
                <a16:creationId xmlns:a16="http://schemas.microsoft.com/office/drawing/2014/main" id="{13F5F427-E601-AA8C-0315-E3ED3FCD28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699" y="24280"/>
            <a:ext cx="1226149" cy="1594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6152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6D807-F9C9-52E7-01CD-40D66C897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074" y="64812"/>
            <a:ext cx="10515600" cy="1325563"/>
          </a:xfrm>
        </p:spPr>
        <p:txBody>
          <a:bodyPr/>
          <a:lstStyle/>
          <a:p>
            <a:r>
              <a:rPr lang="en-US" b="1" dirty="0"/>
              <a:t>ADDITIONAL PLANS OFFERED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3AD9EF-D178-D009-57C4-4FA2FCF9D8D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90074" y="1245854"/>
            <a:ext cx="5535084" cy="5094787"/>
          </a:xfrm>
        </p:spPr>
        <p:txBody>
          <a:bodyPr>
            <a:normAutofit/>
          </a:bodyPr>
          <a:lstStyle/>
          <a:p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HOSPITAL INDEMNITY:</a:t>
            </a:r>
            <a:r>
              <a:rPr lang="en-US" sz="1600" dirty="0"/>
              <a:t> Provides Cash Benefits for hospital confinement, </a:t>
            </a:r>
            <a:r>
              <a:rPr lang="en-US" sz="1400" dirty="0"/>
              <a:t>hospital admission, hospital intensive care, Doctor visits, inpatient surgery and anesthesia, outpatient surgery, and more.</a:t>
            </a:r>
          </a:p>
          <a:p>
            <a:pPr marL="0" indent="0">
              <a:buNone/>
            </a:pPr>
            <a:endParaRPr lang="en-US" sz="1400" dirty="0"/>
          </a:p>
          <a:p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ACCIDENT:  </a:t>
            </a:r>
            <a:r>
              <a:rPr lang="en-US" sz="1400" dirty="0"/>
              <a:t>Provides More than 50 Cash Benefits for on and off-the-job accidents: Fractures, dislocations, wellness benefits every 12 months for each individual enrolled starting after the first year of coverage, and much more</a:t>
            </a:r>
          </a:p>
          <a:p>
            <a:pPr marL="0" indent="0">
              <a:buNone/>
            </a:pPr>
            <a:endParaRPr lang="en-US" sz="1400" dirty="0"/>
          </a:p>
          <a:p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CRITICAL ILLNESS: </a:t>
            </a:r>
            <a:r>
              <a:rPr lang="en-US" sz="1400" dirty="0"/>
              <a:t>Pays Cash Benefits when diagnosed with a covered critical illness. Select up to a $30,000 benefit amount to be paid out as a lump sum when diagnosed. Pays a benefit for cancer, heart attack, stroke, and more. </a:t>
            </a:r>
          </a:p>
          <a:p>
            <a:pPr marL="0" indent="0">
              <a:buNone/>
            </a:pPr>
            <a:endParaRPr lang="en-US" sz="1400" dirty="0"/>
          </a:p>
          <a:p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VISION: </a:t>
            </a:r>
            <a:r>
              <a:rPr lang="en-US" sz="1400" dirty="0"/>
              <a:t>$5 Self, $10 Self + 1, and $14 Entire Family.                              </a:t>
            </a:r>
            <a:r>
              <a:rPr lang="en-US" sz="1400" dirty="0">
                <a:effectLst/>
              </a:rPr>
              <a:t>An eye exam is a $10 copay, and lenses for glasses are $15. It provides $130 towards your frames and a 20% discount for any amount above $130. It also provides $130 towards the cost of contacts and a 15% discount for any amount above $130. </a:t>
            </a:r>
            <a:r>
              <a:rPr lang="en-US" sz="1050" dirty="0">
                <a:effectLst/>
              </a:rPr>
              <a:t> </a:t>
            </a:r>
            <a:endParaRPr lang="en-US" sz="1400" dirty="0"/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C4CC0EB6-2440-7087-D460-3E222ED7A6A9}"/>
              </a:ext>
            </a:extLst>
          </p:cNvPr>
          <p:cNvSpPr/>
          <p:nvPr/>
        </p:nvSpPr>
        <p:spPr>
          <a:xfrm>
            <a:off x="6563576" y="1323726"/>
            <a:ext cx="4698398" cy="1674672"/>
          </a:xfrm>
          <a:prstGeom prst="wedgeEllipseCallou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AB540C-1272-EF28-2A17-02EBFFF01E8C}"/>
              </a:ext>
            </a:extLst>
          </p:cNvPr>
          <p:cNvSpPr txBox="1"/>
          <p:nvPr/>
        </p:nvSpPr>
        <p:spPr>
          <a:xfrm>
            <a:off x="7520342" y="1649113"/>
            <a:ext cx="38146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Other BIG Advantages: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One claim for all Aflac benefits.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Claims paid as Direct Deposit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Plans work together</a:t>
            </a:r>
          </a:p>
        </p:txBody>
      </p:sp>
      <p:pic>
        <p:nvPicPr>
          <p:cNvPr id="3074" name="Picture 2" descr="Image result for aflac broken arm  logo">
            <a:extLst>
              <a:ext uri="{FF2B5EF4-FFF2-40B4-BE49-F238E27FC236}">
                <a16:creationId xmlns:a16="http://schemas.microsoft.com/office/drawing/2014/main" id="{C89CAFBA-EDC6-AE03-D497-A075B350E6E2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6589" y="4923735"/>
            <a:ext cx="2628149" cy="92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Image result for Cigna Logo">
            <a:extLst>
              <a:ext uri="{FF2B5EF4-FFF2-40B4-BE49-F238E27FC236}">
                <a16:creationId xmlns:a16="http://schemas.microsoft.com/office/drawing/2014/main" id="{0F088C98-B03D-40E2-7809-6E7C7AC56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183" y="3929824"/>
            <a:ext cx="1790186" cy="19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yellow and black qr code&#10;&#10;Description automatically generated">
            <a:extLst>
              <a:ext uri="{FF2B5EF4-FFF2-40B4-BE49-F238E27FC236}">
                <a16:creationId xmlns:a16="http://schemas.microsoft.com/office/drawing/2014/main" id="{D26F92CB-FA6E-E377-63FE-D0F8530020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5800" y="64813"/>
            <a:ext cx="1173732" cy="1526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4143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A8D55E21-DD5E-B50E-5762-EC25656E3A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674" y="1460196"/>
            <a:ext cx="3463710" cy="277096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3943FE-8298-4D52-9CCF-24C09C431118}"/>
              </a:ext>
            </a:extLst>
          </p:cNvPr>
          <p:cNvSpPr txBox="1"/>
          <p:nvPr/>
        </p:nvSpPr>
        <p:spPr>
          <a:xfrm>
            <a:off x="2126259" y="5328745"/>
            <a:ext cx="798961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dirty="0">
                <a:ea typeface="+mn-lt"/>
                <a:cs typeface="+mn-lt"/>
              </a:rPr>
              <a:t>FEGLI Rates not guaranteed and subject to change; Rate Information for the calculations provided by the OPM website (www.opm.gov). Rates current as of 1/1/2024.</a:t>
            </a:r>
            <a:endParaRPr lang="en-US" sz="1200" dirty="0">
              <a:cs typeface="Calibri" panose="020F0502020204030204"/>
            </a:endParaRPr>
          </a:p>
        </p:txBody>
      </p:sp>
      <p:pic>
        <p:nvPicPr>
          <p:cNvPr id="2" name="Picture 1" descr="A yellow and black qr code&#10;&#10;Description automatically generated">
            <a:extLst>
              <a:ext uri="{FF2B5EF4-FFF2-40B4-BE49-F238E27FC236}">
                <a16:creationId xmlns:a16="http://schemas.microsoft.com/office/drawing/2014/main" id="{5158CC21-6B3F-B0AD-4F2C-618556FC31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8" y="29925"/>
            <a:ext cx="1521462" cy="197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384660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0F1B0-A23D-4301-89DA-9F45ED7D7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117" y="154271"/>
            <a:ext cx="10515600" cy="1118975"/>
          </a:xfrm>
        </p:spPr>
        <p:txBody>
          <a:bodyPr>
            <a:normAutofit fontScale="90000"/>
          </a:bodyPr>
          <a:lstStyle/>
          <a:p>
            <a:pPr algn="ctr"/>
            <a:br>
              <a:rPr lang="en-US" b="0" dirty="0">
                <a:latin typeface="Calibri"/>
                <a:cs typeface="Calibri"/>
              </a:rPr>
            </a:br>
            <a:br>
              <a:rPr lang="en-US" b="0" dirty="0">
                <a:latin typeface="Calibri"/>
                <a:cs typeface="Calibri"/>
              </a:rPr>
            </a:br>
            <a:r>
              <a:rPr lang="en-US" sz="4400" b="0" dirty="0">
                <a:latin typeface="Calibri"/>
                <a:cs typeface="Calibri"/>
              </a:rPr>
              <a:t>FEGLI Bi-Weekly Cost Analysis Example</a:t>
            </a:r>
            <a:br>
              <a:rPr lang="en-US" sz="4400" b="0" dirty="0">
                <a:latin typeface="Calibri"/>
                <a:cs typeface="Calibri"/>
              </a:rPr>
            </a:br>
            <a:r>
              <a:rPr lang="en-US" sz="4400" b="0" dirty="0">
                <a:latin typeface="Calibri"/>
                <a:cs typeface="Calibri"/>
              </a:rPr>
              <a:t>Active at Work</a:t>
            </a:r>
            <a:endParaRPr lang="en-US" sz="4400" dirty="0">
              <a:cs typeface="Calibri"/>
            </a:endParaRPr>
          </a:p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278B9F-558F-4E9A-922C-D3DD23715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573346A-FCA4-684E-8D18-26E8324063ED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AAE127-1520-44AA-96D5-DC17908E4BBD}"/>
              </a:ext>
            </a:extLst>
          </p:cNvPr>
          <p:cNvSpPr txBox="1"/>
          <p:nvPr/>
        </p:nvSpPr>
        <p:spPr>
          <a:xfrm>
            <a:off x="4875212" y="418465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2F157C-48BC-4B43-8DCA-5022B5C76C63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07C68D-40C3-47D6-951A-987CD22020EF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5EE303-C949-4E99-BB66-F2506FA91362}"/>
              </a:ext>
            </a:extLst>
          </p:cNvPr>
          <p:cNvSpPr txBox="1"/>
          <p:nvPr/>
        </p:nvSpPr>
        <p:spPr>
          <a:xfrm>
            <a:off x="3152873" y="5965065"/>
            <a:ext cx="6187878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dirty="0"/>
              <a:t>FEGLI Rates are not guaranteed and subject to change; the OPM website provides Rate Information for the calculations  (www.opm.gov). Rates are current as of 1/1/24.</a:t>
            </a:r>
            <a:endParaRPr lang="en-US" sz="1200" dirty="0">
              <a:ea typeface="+mn-lt"/>
              <a:cs typeface="+mn-lt"/>
            </a:endParaRPr>
          </a:p>
          <a:p>
            <a:pPr algn="l"/>
            <a:endParaRPr lang="en-US" dirty="0">
              <a:cs typeface="Calibr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97A98D2-1BB1-FB45-2CAB-CA9885CFE6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1986"/>
            <a:ext cx="12192000" cy="4552228"/>
          </a:xfrm>
          <a:prstGeom prst="rect">
            <a:avLst/>
          </a:prstGeom>
        </p:spPr>
      </p:pic>
      <p:pic>
        <p:nvPicPr>
          <p:cNvPr id="6146" name="Picture 2" descr="Image result for fegli logo">
            <a:extLst>
              <a:ext uri="{FF2B5EF4-FFF2-40B4-BE49-F238E27FC236}">
                <a16:creationId xmlns:a16="http://schemas.microsoft.com/office/drawing/2014/main" id="{ECC7C693-9173-D798-7E23-251E4A40A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18" y="154271"/>
            <a:ext cx="1082740" cy="866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 result for fegli logo">
            <a:extLst>
              <a:ext uri="{FF2B5EF4-FFF2-40B4-BE49-F238E27FC236}">
                <a16:creationId xmlns:a16="http://schemas.microsoft.com/office/drawing/2014/main" id="{62BBF9B9-1538-754E-DB46-976AFB371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0642" y="154271"/>
            <a:ext cx="1082740" cy="866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6847713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ACE05-6DDC-4E05-8897-CE8A9277D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7279"/>
            <a:ext cx="10521946" cy="1335505"/>
          </a:xfrm>
        </p:spPr>
        <p:txBody>
          <a:bodyPr>
            <a:normAutofit fontScale="90000"/>
          </a:bodyPr>
          <a:lstStyle/>
          <a:p>
            <a:pPr algn="ctr"/>
            <a:br>
              <a:rPr lang="en-US" b="0" dirty="0">
                <a:latin typeface="Calibri"/>
                <a:cs typeface="Calibri"/>
              </a:rPr>
            </a:br>
            <a:br>
              <a:rPr lang="en-US" b="0" dirty="0">
                <a:latin typeface="Calibri"/>
                <a:cs typeface="Calibri"/>
              </a:rPr>
            </a:br>
            <a:r>
              <a:rPr lang="en-US" sz="3600" b="0" dirty="0">
                <a:latin typeface="Calibri"/>
                <a:cs typeface="Calibri"/>
              </a:rPr>
              <a:t>Monthly Coverage and Cost Analysis RETIREE</a:t>
            </a:r>
            <a:endParaRPr lang="en-US" sz="3600" dirty="0">
              <a:latin typeface="Calibri"/>
              <a:cs typeface="Calibri"/>
            </a:endParaRPr>
          </a:p>
          <a:p>
            <a:pPr algn="ctr"/>
            <a:r>
              <a:rPr lang="en-US" sz="3600" b="0" dirty="0"/>
              <a:t>Cost for No Reduction of Basic, Option B &amp; Option C</a:t>
            </a:r>
            <a:endParaRPr lang="en-US" sz="3600" dirty="0"/>
          </a:p>
          <a:p>
            <a:br>
              <a:rPr lang="en-US" dirty="0"/>
            </a:b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9F8EC9-6BFA-4552-A0F4-0A209DBE3BFF}"/>
              </a:ext>
            </a:extLst>
          </p:cNvPr>
          <p:cNvSpPr txBox="1"/>
          <p:nvPr/>
        </p:nvSpPr>
        <p:spPr>
          <a:xfrm>
            <a:off x="4708525" y="391477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D9340C-A94A-4AFB-AAFA-A666FD3A9A5D}"/>
              </a:ext>
            </a:extLst>
          </p:cNvPr>
          <p:cNvSpPr txBox="1"/>
          <p:nvPr/>
        </p:nvSpPr>
        <p:spPr>
          <a:xfrm>
            <a:off x="3033712" y="5600264"/>
            <a:ext cx="612457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dirty="0">
                <a:ea typeface="+mn-lt"/>
                <a:cs typeface="+mn-lt"/>
              </a:rPr>
              <a:t>FEGLI Rates not guaranteed and subject to change; Rate Information for the calculations provided by the OPM website (www.opm.gov). Rates current as of 1/1/24.</a:t>
            </a:r>
            <a:endParaRPr lang="en-US" dirty="0">
              <a:cs typeface="Calibri" panose="020F050202020403020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28DB7C1-9B5D-C9ED-6F41-745ACB80F6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17205"/>
            <a:ext cx="12192000" cy="2918012"/>
          </a:xfrm>
          <a:prstGeom prst="rect">
            <a:avLst/>
          </a:prstGeom>
        </p:spPr>
      </p:pic>
      <p:pic>
        <p:nvPicPr>
          <p:cNvPr id="3" name="Picture 2" descr="Image result for fegli logo">
            <a:extLst>
              <a:ext uri="{FF2B5EF4-FFF2-40B4-BE49-F238E27FC236}">
                <a16:creationId xmlns:a16="http://schemas.microsoft.com/office/drawing/2014/main" id="{F537F90B-CAA3-40C7-C4A8-6617219E8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84" y="721935"/>
            <a:ext cx="1082740" cy="866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 result for fegli logo">
            <a:extLst>
              <a:ext uri="{FF2B5EF4-FFF2-40B4-BE49-F238E27FC236}">
                <a16:creationId xmlns:a16="http://schemas.microsoft.com/office/drawing/2014/main" id="{F202F0D0-866D-94EC-45A3-F676DA8DF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8776" y="721935"/>
            <a:ext cx="1082740" cy="866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yellow and black qr code&#10;&#10;Description automatically generated">
            <a:extLst>
              <a:ext uri="{FF2B5EF4-FFF2-40B4-BE49-F238E27FC236}">
                <a16:creationId xmlns:a16="http://schemas.microsoft.com/office/drawing/2014/main" id="{6089A410-2E5B-F113-AC61-F5C30E5FE3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3" y="4677397"/>
            <a:ext cx="1302101" cy="169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462620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itle 1"/>
          <p:cNvSpPr txBox="1">
            <a:spLocks noGrp="1"/>
          </p:cNvSpPr>
          <p:nvPr>
            <p:ph type="title"/>
          </p:nvPr>
        </p:nvSpPr>
        <p:spPr>
          <a:xfrm>
            <a:off x="838200" y="374904"/>
            <a:ext cx="10515600" cy="685802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defTabSz="365758">
              <a:defRPr sz="1600"/>
            </a:pPr>
            <a:br>
              <a:rPr sz="3200" dirty="0"/>
            </a:br>
            <a:r>
              <a:rPr sz="4000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WHAT IS A UNION</a:t>
            </a:r>
          </a:p>
        </p:txBody>
      </p:sp>
      <p:sp>
        <p:nvSpPr>
          <p:cNvPr id="96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852169" y="2008518"/>
            <a:ext cx="10521699" cy="448970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85750" indent="-285750">
              <a:lnSpc>
                <a:spcPct val="114998"/>
              </a:lnSpc>
              <a:spcBef>
                <a:spcPts val="0"/>
              </a:spcBef>
              <a:buSzPct val="100000"/>
              <a:buFont typeface="Arial"/>
              <a:buChar char="•"/>
              <a:defRPr sz="1800" b="1"/>
            </a:pPr>
            <a:r>
              <a:rPr sz="2200" dirty="0"/>
              <a:t>Organized association of workers formed to protect and further their rights and interests.</a:t>
            </a:r>
          </a:p>
          <a:p>
            <a:pPr indent="114300">
              <a:lnSpc>
                <a:spcPct val="114998"/>
              </a:lnSpc>
              <a:spcBef>
                <a:spcPts val="0"/>
              </a:spcBef>
              <a:defRPr sz="1800"/>
            </a:pPr>
            <a:endParaRPr sz="2200" dirty="0"/>
          </a:p>
          <a:p>
            <a:pPr marL="285750" indent="-285750">
              <a:lnSpc>
                <a:spcPct val="114998"/>
              </a:lnSpc>
              <a:spcBef>
                <a:spcPts val="0"/>
              </a:spcBef>
              <a:buSzPct val="100000"/>
              <a:buFont typeface="Arial"/>
              <a:buChar char="•"/>
              <a:defRPr sz="1800" b="1"/>
            </a:pPr>
            <a:r>
              <a:rPr sz="2200" dirty="0"/>
              <a:t>Represents both </a:t>
            </a:r>
            <a:r>
              <a:rPr lang="en-US" sz="2200" dirty="0"/>
              <a:t>individuals</a:t>
            </a:r>
            <a:r>
              <a:rPr sz="2200" dirty="0"/>
              <a:t> and groups of employees, concerning but not limited to working conditions, grievances, and disciplinary actions.</a:t>
            </a:r>
          </a:p>
          <a:p>
            <a:pPr indent="114300">
              <a:lnSpc>
                <a:spcPct val="114998"/>
              </a:lnSpc>
              <a:spcBef>
                <a:spcPts val="0"/>
              </a:spcBef>
              <a:defRPr sz="1800"/>
            </a:pPr>
            <a:endParaRPr sz="2200" dirty="0"/>
          </a:p>
          <a:p>
            <a:pPr marL="285750" indent="-285750">
              <a:lnSpc>
                <a:spcPct val="114998"/>
              </a:lnSpc>
              <a:spcBef>
                <a:spcPts val="0"/>
              </a:spcBef>
              <a:buSzPct val="100000"/>
              <a:buFont typeface="Arial"/>
              <a:buChar char="•"/>
              <a:defRPr sz="1800" b="1"/>
            </a:pPr>
            <a:r>
              <a:rPr sz="2200" dirty="0"/>
              <a:t>Through union membership, workers can impact wages, work hours, benefits, workplace health and safety, and other work-related issues.</a:t>
            </a:r>
          </a:p>
          <a:p>
            <a:pPr indent="114300">
              <a:lnSpc>
                <a:spcPct val="114998"/>
              </a:lnSpc>
              <a:spcBef>
                <a:spcPts val="0"/>
              </a:spcBef>
              <a:defRPr sz="1800"/>
            </a:pPr>
            <a:endParaRPr sz="2200" dirty="0"/>
          </a:p>
          <a:p>
            <a:pPr marL="285750" indent="-285750">
              <a:lnSpc>
                <a:spcPct val="114998"/>
              </a:lnSpc>
              <a:spcBef>
                <a:spcPts val="0"/>
              </a:spcBef>
              <a:buSzPct val="100000"/>
              <a:buFont typeface="Arial"/>
              <a:buChar char="•"/>
              <a:defRPr sz="1800" b="1"/>
            </a:pPr>
            <a:r>
              <a:rPr sz="2200" dirty="0"/>
              <a:t>Unions have brought us minimum wage, social security payments, </a:t>
            </a:r>
            <a:r>
              <a:rPr lang="en-US" sz="2200" dirty="0"/>
              <a:t>8-hour</a:t>
            </a:r>
            <a:r>
              <a:rPr sz="2200" dirty="0"/>
              <a:t> work </a:t>
            </a:r>
            <a:r>
              <a:rPr lang="en-US" sz="2200" dirty="0"/>
              <a:t>days</a:t>
            </a:r>
            <a:r>
              <a:rPr sz="2200" dirty="0"/>
              <a:t>, overtime pay, etc.</a:t>
            </a:r>
            <a:r>
              <a:rPr sz="2200" b="0" dirty="0"/>
              <a:t> </a:t>
            </a:r>
          </a:p>
        </p:txBody>
      </p:sp>
      <p:sp>
        <p:nvSpPr>
          <p:cNvPr id="97" name="Slide Number Placeholder 3"/>
          <p:cNvSpPr txBox="1">
            <a:spLocks noGrp="1"/>
          </p:cNvSpPr>
          <p:nvPr>
            <p:ph type="sldNum" sz="quarter" idx="4294967295"/>
          </p:nvPr>
        </p:nvSpPr>
        <p:spPr>
          <a:xfrm>
            <a:off x="10014139" y="6578010"/>
            <a:ext cx="181378" cy="24830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8A8A8A"/>
                </a:solidFill>
              </a:defRPr>
            </a:lvl1pPr>
          </a:lstStyle>
          <a:p>
            <a:fld id="{86CB4B4D-7CA3-9044-876B-883B54F8677D}" type="slidenum">
              <a:rPr/>
              <a:t>2</a:t>
            </a:fld>
            <a:endParaRPr/>
          </a:p>
        </p:txBody>
      </p:sp>
      <p:pic>
        <p:nvPicPr>
          <p:cNvPr id="98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2510" y="80902"/>
            <a:ext cx="1692170" cy="1684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icture 3" descr="A yellow and black qr code&#10;&#10;Description automatically generated">
            <a:extLst>
              <a:ext uri="{FF2B5EF4-FFF2-40B4-BE49-F238E27FC236}">
                <a16:creationId xmlns:a16="http://schemas.microsoft.com/office/drawing/2014/main" id="{45D9822A-99AD-0C95-00DE-C48EAF74B3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8" y="29925"/>
            <a:ext cx="1521462" cy="197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47480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6D807-F9C9-52E7-01CD-40D66C897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074" y="64812"/>
            <a:ext cx="10515600" cy="1325563"/>
          </a:xfrm>
        </p:spPr>
        <p:txBody>
          <a:bodyPr/>
          <a:lstStyle/>
          <a:p>
            <a:r>
              <a:rPr lang="en-US" b="1" dirty="0"/>
              <a:t>UNION MEMBER LIFE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3AD9EF-D178-D009-57C4-4FA2FCF9D8D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83081" y="1089444"/>
            <a:ext cx="5535084" cy="5094787"/>
          </a:xfrm>
        </p:spPr>
        <p:txBody>
          <a:bodyPr>
            <a:normAutofit lnSpcReduction="10000"/>
          </a:bodyPr>
          <a:lstStyle/>
          <a:p>
            <a:r>
              <a:rPr lang="en-US" sz="1400" b="1" dirty="0">
                <a:solidFill>
                  <a:schemeClr val="accent1">
                    <a:lumMod val="75000"/>
                  </a:schemeClr>
                </a:solidFill>
              </a:rPr>
              <a:t>Level Premiums: </a:t>
            </a:r>
            <a:r>
              <a:rPr lang="en-US" sz="1400" dirty="0"/>
              <a:t>Designed to </a:t>
            </a:r>
            <a:r>
              <a:rPr lang="en-US" sz="1400" b="1" dirty="0"/>
              <a:t>NOT</a:t>
            </a:r>
            <a:r>
              <a:rPr lang="en-US" sz="1400" dirty="0"/>
              <a:t> increase cost until age 121.</a:t>
            </a:r>
          </a:p>
          <a:p>
            <a:r>
              <a:rPr lang="en-US" sz="1400" b="1" dirty="0">
                <a:solidFill>
                  <a:schemeClr val="accent1">
                    <a:lumMod val="75000"/>
                  </a:schemeClr>
                </a:solidFill>
              </a:rPr>
              <a:t>Earns Tax-Deferred Cash Value: </a:t>
            </a:r>
            <a:r>
              <a:rPr lang="en-US" sz="1400" dirty="0"/>
              <a:t>A portion of the premium that goes into a cash value account and earns interest. The Cash Value can be accessed in the future for emergencies, supplement retirement, pay premiums, or even cashed out.</a:t>
            </a:r>
          </a:p>
          <a:p>
            <a:r>
              <a:rPr lang="en-US" sz="1400" b="1" dirty="0">
                <a:solidFill>
                  <a:schemeClr val="accent1">
                    <a:lumMod val="75000"/>
                  </a:schemeClr>
                </a:solidFill>
              </a:rPr>
              <a:t>Portable: </a:t>
            </a:r>
            <a:r>
              <a:rPr lang="en-US" sz="1400" dirty="0"/>
              <a:t>Take it with you if you ever leave your job. You receive a policy.</a:t>
            </a:r>
          </a:p>
          <a:p>
            <a:r>
              <a:rPr lang="en-US" sz="1400" b="1" dirty="0">
                <a:solidFill>
                  <a:schemeClr val="accent1">
                    <a:lumMod val="75000"/>
                  </a:schemeClr>
                </a:solidFill>
              </a:rPr>
              <a:t>Living Benefits: </a:t>
            </a:r>
            <a:r>
              <a:rPr lang="en-US" sz="1400" dirty="0"/>
              <a:t>You don’t have to die to access the death benefit. </a:t>
            </a: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</a:rPr>
              <a:t>Living Benefits </a:t>
            </a:r>
            <a:r>
              <a:rPr lang="en-US" sz="1400" dirty="0"/>
              <a:t>give you access to the death benefit for Critical, Chronic (long-term care needs), and Terminal illnesses.</a:t>
            </a:r>
          </a:p>
          <a:p>
            <a:r>
              <a:rPr lang="en-US" sz="1400" b="1" dirty="0">
                <a:solidFill>
                  <a:schemeClr val="accent1">
                    <a:lumMod val="75000"/>
                  </a:schemeClr>
                </a:solidFill>
              </a:rPr>
              <a:t>Comparison: </a:t>
            </a:r>
            <a:r>
              <a:rPr lang="en-US" sz="1400" dirty="0"/>
              <a:t>35-year-old Member enrolling in and keeping $250,000 in coverage to age 75:</a:t>
            </a:r>
          </a:p>
          <a:p>
            <a:pPr lvl="1"/>
            <a:r>
              <a:rPr lang="en-US" sz="1400" b="1" dirty="0">
                <a:solidFill>
                  <a:srgbClr val="C00000"/>
                </a:solidFill>
              </a:rPr>
              <a:t>FEGLI: </a:t>
            </a:r>
          </a:p>
          <a:p>
            <a:pPr lvl="2"/>
            <a:r>
              <a:rPr lang="en-US" sz="1400" b="1" dirty="0">
                <a:solidFill>
                  <a:srgbClr val="C00000"/>
                </a:solidFill>
              </a:rPr>
              <a:t>Accumulated Premium: $99,090</a:t>
            </a:r>
          </a:p>
          <a:p>
            <a:pPr lvl="2"/>
            <a:r>
              <a:rPr lang="en-US" sz="1400" b="1" dirty="0">
                <a:solidFill>
                  <a:srgbClr val="C00000"/>
                </a:solidFill>
              </a:rPr>
              <a:t>Average Bi-weekly Premium: $95</a:t>
            </a:r>
          </a:p>
          <a:p>
            <a:pPr lvl="2"/>
            <a:r>
              <a:rPr lang="en-US" sz="1400" b="1" dirty="0">
                <a:solidFill>
                  <a:srgbClr val="C00000"/>
                </a:solidFill>
              </a:rPr>
              <a:t>Projected Cash Value of $0</a:t>
            </a:r>
          </a:p>
          <a:p>
            <a:pPr lvl="1"/>
            <a:r>
              <a:rPr lang="en-US" sz="1400" b="1" dirty="0">
                <a:solidFill>
                  <a:schemeClr val="accent1">
                    <a:lumMod val="75000"/>
                  </a:schemeClr>
                </a:solidFill>
              </a:rPr>
              <a:t>Union Member Life:</a:t>
            </a:r>
          </a:p>
          <a:p>
            <a:pPr lvl="2"/>
            <a:r>
              <a:rPr lang="en-US" sz="1400" b="1" dirty="0">
                <a:solidFill>
                  <a:schemeClr val="accent1">
                    <a:lumMod val="75000"/>
                  </a:schemeClr>
                </a:solidFill>
              </a:rPr>
              <a:t>Accumulated Premium: $52,000</a:t>
            </a:r>
          </a:p>
          <a:p>
            <a:pPr lvl="2"/>
            <a:r>
              <a:rPr lang="en-US" sz="1400" b="1" dirty="0">
                <a:solidFill>
                  <a:schemeClr val="accent1">
                    <a:lumMod val="75000"/>
                  </a:schemeClr>
                </a:solidFill>
              </a:rPr>
              <a:t>Average Bi-weekly Premium: $50</a:t>
            </a:r>
          </a:p>
          <a:p>
            <a:pPr lvl="2"/>
            <a:r>
              <a:rPr lang="en-US" sz="1400" b="1" dirty="0">
                <a:solidFill>
                  <a:schemeClr val="accent1">
                    <a:lumMod val="75000"/>
                  </a:schemeClr>
                </a:solidFill>
              </a:rPr>
              <a:t>Projected Cash Value of $110,754</a:t>
            </a:r>
          </a:p>
          <a:p>
            <a:pPr lvl="2"/>
            <a:endParaRPr lang="en-US" sz="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050" name="Picture 2" descr="Image result for fg life logo">
            <a:extLst>
              <a:ext uri="{FF2B5EF4-FFF2-40B4-BE49-F238E27FC236}">
                <a16:creationId xmlns:a16="http://schemas.microsoft.com/office/drawing/2014/main" id="{8E4BCDF8-ABCA-6AE8-C7E2-A2F9E810AC21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1378" y="2120983"/>
            <a:ext cx="1627575" cy="1970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allstate life logo">
            <a:extLst>
              <a:ext uri="{FF2B5EF4-FFF2-40B4-BE49-F238E27FC236}">
                <a16:creationId xmlns:a16="http://schemas.microsoft.com/office/drawing/2014/main" id="{F4E706BF-FCD5-E54A-0FBD-F5C1B6381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7884" y="4130856"/>
            <a:ext cx="2193810" cy="2115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C4CC0EB6-2440-7087-D460-3E222ED7A6A9}"/>
              </a:ext>
            </a:extLst>
          </p:cNvPr>
          <p:cNvSpPr/>
          <p:nvPr/>
        </p:nvSpPr>
        <p:spPr>
          <a:xfrm>
            <a:off x="6809874" y="77896"/>
            <a:ext cx="4698398" cy="1674672"/>
          </a:xfrm>
          <a:prstGeom prst="wedgeEllipseCallou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AB540C-1272-EF28-2A17-02EBFFF01E8C}"/>
              </a:ext>
            </a:extLst>
          </p:cNvPr>
          <p:cNvSpPr txBox="1"/>
          <p:nvPr/>
        </p:nvSpPr>
        <p:spPr>
          <a:xfrm>
            <a:off x="7630582" y="266363"/>
            <a:ext cx="38146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Other BIG Advantages: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Dependents &amp; Extended family are eligible for coverage.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Open enrollment year-round.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NO Health Questions Asked Option with Allstate.</a:t>
            </a:r>
          </a:p>
        </p:txBody>
      </p:sp>
      <p:pic>
        <p:nvPicPr>
          <p:cNvPr id="4" name="Picture 3" descr="A yellow and black qr code&#10;&#10;Description automatically generated">
            <a:extLst>
              <a:ext uri="{FF2B5EF4-FFF2-40B4-BE49-F238E27FC236}">
                <a16:creationId xmlns:a16="http://schemas.microsoft.com/office/drawing/2014/main" id="{FABBF78D-8D34-7259-D2C3-6672A3D599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188" y="4436825"/>
            <a:ext cx="1521462" cy="197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2264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52729-8E57-5EC2-10D7-75D26F259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255" y="123494"/>
            <a:ext cx="3505495" cy="1622321"/>
          </a:xfrm>
        </p:spPr>
        <p:txBody>
          <a:bodyPr>
            <a:normAutofit/>
          </a:bodyPr>
          <a:lstStyle/>
          <a:p>
            <a:r>
              <a:rPr lang="en-US" sz="3700" b="1">
                <a:solidFill>
                  <a:schemeClr val="accent1"/>
                </a:solidFill>
              </a:rPr>
              <a:t>AFGE RETIREMENT DIVISION</a:t>
            </a:r>
            <a:endParaRPr lang="en-US" sz="3700">
              <a:solidFill>
                <a:schemeClr val="accent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06475D-BF33-4EF6-BA41-A317732232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522" y="1669143"/>
            <a:ext cx="3505494" cy="3785419"/>
          </a:xfrm>
        </p:spPr>
        <p:txBody>
          <a:bodyPr>
            <a:normAutofit lnSpcReduction="10000"/>
          </a:bodyPr>
          <a:lstStyle/>
          <a:p>
            <a:r>
              <a:rPr lang="en-US" sz="1600" b="1" dirty="0"/>
              <a:t>One-on-One meetings:</a:t>
            </a:r>
          </a:p>
          <a:p>
            <a:pPr lvl="1"/>
            <a:r>
              <a:rPr lang="en-US" sz="1600" b="1" dirty="0"/>
              <a:t>Transfers:</a:t>
            </a:r>
          </a:p>
          <a:p>
            <a:pPr lvl="2"/>
            <a:r>
              <a:rPr lang="en-US" sz="1600" dirty="0"/>
              <a:t>Help avoid the common pitfalls and mistakes employees make when preparing to retire.</a:t>
            </a:r>
          </a:p>
          <a:p>
            <a:pPr lvl="2"/>
            <a:r>
              <a:rPr lang="en-US" sz="1600" dirty="0"/>
              <a:t>Help with retirement paperwork.</a:t>
            </a:r>
          </a:p>
          <a:p>
            <a:pPr lvl="1"/>
            <a:r>
              <a:rPr lang="en-US" sz="1600" b="1" dirty="0"/>
              <a:t>New to Federal Government:</a:t>
            </a:r>
          </a:p>
          <a:p>
            <a:pPr lvl="2"/>
            <a:r>
              <a:rPr lang="en-US" sz="1600" dirty="0"/>
              <a:t>Answer questions and assist employees with handling 401K and 403B from their previous employer.</a:t>
            </a:r>
          </a:p>
        </p:txBody>
      </p:sp>
      <p:pic>
        <p:nvPicPr>
          <p:cNvPr id="1028" name="Picture 4" descr="Image result for retirement">
            <a:extLst>
              <a:ext uri="{FF2B5EF4-FFF2-40B4-BE49-F238E27FC236}">
                <a16:creationId xmlns:a16="http://schemas.microsoft.com/office/drawing/2014/main" id="{C6FF36CC-ABD4-A323-A856-F1B10272E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05862" y="1869875"/>
            <a:ext cx="6019331" cy="311500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F4D79C-765E-1B66-0F7F-050BE0E78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E573346A-FCA4-684E-8D18-26E8324063ED}" type="slidenum">
              <a:rPr lang="en-US" smtClean="0"/>
              <a:pPr>
                <a:spcAft>
                  <a:spcPts val="600"/>
                </a:spcAft>
              </a:pPr>
              <a:t>21</a:t>
            </a:fld>
            <a:endParaRPr lang="en-US">
              <a:solidFill>
                <a:srgbClr val="30303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483F6E-9858-E7C3-967D-7D18EBB23904}"/>
              </a:ext>
            </a:extLst>
          </p:cNvPr>
          <p:cNvSpPr txBox="1"/>
          <p:nvPr/>
        </p:nvSpPr>
        <p:spPr>
          <a:xfrm>
            <a:off x="1526491" y="5454562"/>
            <a:ext cx="3224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>
                <a:solidFill>
                  <a:schemeClr val="accent1"/>
                </a:solidFill>
              </a:rPr>
              <a:t> </a:t>
            </a:r>
            <a:r>
              <a:rPr lang="en-US" sz="1800" b="1">
                <a:solidFill>
                  <a:schemeClr val="accent1"/>
                </a:solidFill>
                <a:sym typeface="Wingdings" panose="05000000000000000000" pitchFamily="2" charset="2"/>
              </a:rPr>
              <a:t> </a:t>
            </a:r>
            <a:r>
              <a:rPr lang="en-US" sz="1800" b="1">
                <a:solidFill>
                  <a:schemeClr val="accent1"/>
                </a:solidFill>
              </a:rPr>
              <a:t>Schedule your appointment</a:t>
            </a:r>
          </a:p>
          <a:p>
            <a:endParaRPr lang="en-US"/>
          </a:p>
        </p:txBody>
      </p:sp>
      <p:pic>
        <p:nvPicPr>
          <p:cNvPr id="6" name="Picture 5" descr="A qr code with a schedule&#10;&#10;Description automatically generated">
            <a:extLst>
              <a:ext uri="{FF2B5EF4-FFF2-40B4-BE49-F238E27FC236}">
                <a16:creationId xmlns:a16="http://schemas.microsoft.com/office/drawing/2014/main" id="{B0C9238A-D646-2A12-5FF3-0A7D188406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79" y="4919019"/>
            <a:ext cx="1415578" cy="1415578"/>
          </a:xfrm>
          <a:prstGeom prst="rect">
            <a:avLst/>
          </a:prstGeom>
        </p:spPr>
      </p:pic>
      <p:pic>
        <p:nvPicPr>
          <p:cNvPr id="4" name="Picture 3" descr="A yellow and black qr code&#10;&#10;Description automatically generated">
            <a:extLst>
              <a:ext uri="{FF2B5EF4-FFF2-40B4-BE49-F238E27FC236}">
                <a16:creationId xmlns:a16="http://schemas.microsoft.com/office/drawing/2014/main" id="{942513CC-31DB-98D5-2313-A31EA089B5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259" y="4377757"/>
            <a:ext cx="1521462" cy="197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814798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54379-12DC-488A-96E2-264D244A3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657" y="381466"/>
            <a:ext cx="3932237" cy="1302111"/>
          </a:xfrm>
        </p:spPr>
        <p:txBody>
          <a:bodyPr/>
          <a:lstStyle/>
          <a:p>
            <a:r>
              <a:rPr lang="en-US" dirty="0"/>
              <a:t>Sign Up Today!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30DBC9-EEFC-416D-BFAD-DB6D1A9E8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E24B5-652C-4DB5-B7C3-B5BBEC1280B1}" type="slidenum">
              <a:rPr lang="en-US" smtClean="0"/>
              <a:t>22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D9263D0-7B10-45A1-AD9E-D040B170EFE2}"/>
              </a:ext>
            </a:extLst>
          </p:cNvPr>
          <p:cNvSpPr>
            <a:spLocks noGrp="1"/>
          </p:cNvSpPr>
          <p:nvPr>
            <p:ph type="body" sz="half" idx="23"/>
          </p:nvPr>
        </p:nvSpPr>
        <p:spPr>
          <a:xfrm>
            <a:off x="6954939" y="1683577"/>
            <a:ext cx="4422244" cy="1648628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  <a:spcBef>
                <a:spcPts val="400"/>
              </a:spcBef>
            </a:pPr>
            <a:r>
              <a:rPr lang="en-US" sz="3500" b="1" dirty="0">
                <a:solidFill>
                  <a:schemeClr val="bg1"/>
                </a:solidFill>
                <a:latin typeface="+mj-lt"/>
              </a:rPr>
              <a:t>Sign-On Bonus</a:t>
            </a:r>
          </a:p>
          <a:p>
            <a:pPr>
              <a:lnSpc>
                <a:spcPct val="110000"/>
              </a:lnSpc>
              <a:spcBef>
                <a:spcPts val="400"/>
              </a:spcBef>
            </a:pPr>
            <a:r>
              <a:rPr lang="en-US" sz="2200" i="1" spc="-15" dirty="0">
                <a:solidFill>
                  <a:schemeClr val="bg2">
                    <a:lumMod val="20000"/>
                    <a:lumOff val="80000"/>
                  </a:schemeClr>
                </a:solidFill>
                <a:cs typeface="Arial"/>
              </a:rPr>
              <a:t>Sign up today and receive $50.00</a:t>
            </a:r>
          </a:p>
        </p:txBody>
      </p:sp>
      <p:pic>
        <p:nvPicPr>
          <p:cNvPr id="12" name="Picture Placeholder 16" descr="Check icon">
            <a:extLst>
              <a:ext uri="{FF2B5EF4-FFF2-40B4-BE49-F238E27FC236}">
                <a16:creationId xmlns:a16="http://schemas.microsoft.com/office/drawing/2014/main" id="{AC1F4E71-E6F8-490B-A9E9-61DC2025EBEE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78939" y="1931890"/>
            <a:ext cx="576000" cy="576001"/>
          </a:xfrm>
        </p:spPr>
      </p:pic>
      <p:sp>
        <p:nvSpPr>
          <p:cNvPr id="14" name="object 13" descr="Beige rectangle">
            <a:extLst>
              <a:ext uri="{FF2B5EF4-FFF2-40B4-BE49-F238E27FC236}">
                <a16:creationId xmlns:a16="http://schemas.microsoft.com/office/drawing/2014/main" id="{FEBB8673-0A72-4C5C-8239-7EF600504010}"/>
              </a:ext>
            </a:extLst>
          </p:cNvPr>
          <p:cNvSpPr/>
          <p:nvPr/>
        </p:nvSpPr>
        <p:spPr>
          <a:xfrm>
            <a:off x="915657" y="1732553"/>
            <a:ext cx="3096000" cy="0"/>
          </a:xfrm>
          <a:custGeom>
            <a:avLst/>
            <a:gdLst/>
            <a:ahLst/>
            <a:cxnLst/>
            <a:rect l="l" t="t" r="r" b="b"/>
            <a:pathLst>
              <a:path w="2694304">
                <a:moveTo>
                  <a:pt x="0" y="0"/>
                </a:moveTo>
                <a:lnTo>
                  <a:pt x="2694127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65DCA8A-0931-8A96-8DC0-1FDB6275F4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6" y="2550212"/>
            <a:ext cx="5993822" cy="3120313"/>
          </a:xfrm>
          <a:prstGeom prst="rect">
            <a:avLst/>
          </a:prstGeom>
        </p:spPr>
      </p:pic>
      <p:pic>
        <p:nvPicPr>
          <p:cNvPr id="3" name="Picture 2" descr="A yellow and black qr code&#10;&#10;Description automatically generated">
            <a:extLst>
              <a:ext uri="{FF2B5EF4-FFF2-40B4-BE49-F238E27FC236}">
                <a16:creationId xmlns:a16="http://schemas.microsoft.com/office/drawing/2014/main" id="{8BC253CA-D1C2-C5E5-A05C-45CD2A2A6B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900" y="3121071"/>
            <a:ext cx="2400300" cy="312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7562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96BBE-8172-4459-8EB4-C63CF587E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25" y="374904"/>
            <a:ext cx="10515875" cy="685800"/>
          </a:xfrm>
        </p:spPr>
        <p:txBody>
          <a:bodyPr>
            <a:normAutofit fontScale="90000"/>
          </a:bodyPr>
          <a:lstStyle/>
          <a:p>
            <a:pPr algn="ctr"/>
            <a:br>
              <a:rPr lang="en-US">
                <a:solidFill>
                  <a:schemeClr val="tx2"/>
                </a:solidFill>
                <a:latin typeface="Calibri"/>
                <a:cs typeface="Calibri"/>
              </a:rPr>
            </a:br>
            <a:br>
              <a:rPr lang="en-US">
                <a:solidFill>
                  <a:schemeClr val="tx2"/>
                </a:solidFill>
                <a:latin typeface="Calibri"/>
                <a:cs typeface="Calibri"/>
              </a:rPr>
            </a:br>
            <a:r>
              <a:rPr lang="en-US" sz="6000">
                <a:solidFill>
                  <a:schemeClr val="tx2"/>
                </a:solidFill>
                <a:latin typeface="Calibri"/>
                <a:cs typeface="Calibri"/>
              </a:rPr>
              <a:t>HOW TO BECOME A MEMBER!</a:t>
            </a:r>
          </a:p>
          <a:p>
            <a:br>
              <a:rPr lang="en-US"/>
            </a:b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6A5B3F-5C40-440C-918B-0734A85082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448" y="1598752"/>
            <a:ext cx="5198077" cy="234023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4000" b="1" dirty="0">
                <a:ea typeface="+mn-lt"/>
                <a:cs typeface="+mn-lt"/>
              </a:rPr>
              <a:t>Scan the QR Code or go to </a:t>
            </a:r>
            <a:r>
              <a:rPr lang="en-US" sz="4000" b="1" dirty="0" err="1">
                <a:ea typeface="+mn-lt"/>
                <a:cs typeface="+mn-lt"/>
              </a:rPr>
              <a:t>join.afge.org</a:t>
            </a:r>
            <a:r>
              <a:rPr lang="en-US" sz="4000" b="1" dirty="0">
                <a:ea typeface="+mn-lt"/>
                <a:cs typeface="+mn-lt"/>
              </a:rPr>
              <a:t>/l1133</a:t>
            </a:r>
            <a:endParaRPr lang="en-US" sz="4000" b="1" dirty="0">
              <a:cs typeface="Calibri"/>
            </a:endParaRPr>
          </a:p>
          <a:p>
            <a:r>
              <a:rPr lang="en-US" sz="2800" b="1" dirty="0">
                <a:ea typeface="+mn-lt"/>
                <a:cs typeface="+mn-lt"/>
              </a:rPr>
              <a:t>                 </a:t>
            </a:r>
            <a:endParaRPr lang="en-US" sz="2800" b="1" dirty="0">
              <a:cs typeface="Calibri" panose="020F0502020204030204"/>
            </a:endParaRPr>
          </a:p>
          <a:p>
            <a:endParaRPr lang="en-US" sz="2800" dirty="0">
              <a:cs typeface="Calibri"/>
            </a:endParaRPr>
          </a:p>
          <a:p>
            <a:endParaRPr lang="en-US" sz="2800" b="1" dirty="0">
              <a:cs typeface="Calibri" panose="020F0502020204030204"/>
            </a:endParaRPr>
          </a:p>
          <a:p>
            <a:endParaRPr lang="en-US" dirty="0">
              <a:cs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175F7A-11C3-4E2A-BF4B-E061E1FD1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52322" y="651960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573346A-FCA4-684E-8D18-26E8324063ED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6" name="Picture 6" descr="A picture containing cake, colorful, toy, birthday&#10;&#10;Description automatically generated">
            <a:extLst>
              <a:ext uri="{FF2B5EF4-FFF2-40B4-BE49-F238E27FC236}">
                <a16:creationId xmlns:a16="http://schemas.microsoft.com/office/drawing/2014/main" id="{DE519DAB-4E0A-4629-93DB-FC3148D3B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3" y="4172569"/>
            <a:ext cx="7197335" cy="1878491"/>
          </a:xfrm>
          <a:prstGeom prst="rect">
            <a:avLst/>
          </a:prstGeom>
        </p:spPr>
      </p:pic>
      <p:pic>
        <p:nvPicPr>
          <p:cNvPr id="8" name="Graphic 8" descr="Right pointing backhand index outline">
            <a:extLst>
              <a:ext uri="{FF2B5EF4-FFF2-40B4-BE49-F238E27FC236}">
                <a16:creationId xmlns:a16="http://schemas.microsoft.com/office/drawing/2014/main" id="{A4CC8442-1C21-46B7-C664-882B525A70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29515" y="2046515"/>
            <a:ext cx="1452638" cy="1440542"/>
          </a:xfrm>
          <a:prstGeom prst="rect">
            <a:avLst/>
          </a:prstGeom>
        </p:spPr>
      </p:pic>
      <p:pic>
        <p:nvPicPr>
          <p:cNvPr id="7" name="Picture 6" descr="A yellow and black qr code&#10;&#10;Description automatically generated">
            <a:extLst>
              <a:ext uri="{FF2B5EF4-FFF2-40B4-BE49-F238E27FC236}">
                <a16:creationId xmlns:a16="http://schemas.microsoft.com/office/drawing/2014/main" id="{0DEB1641-634D-5230-7D03-873412EFD5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6789" y="1156208"/>
            <a:ext cx="3954763" cy="514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46299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yellow logo&#10;&#10;Description automatically generated">
            <a:extLst>
              <a:ext uri="{FF2B5EF4-FFF2-40B4-BE49-F238E27FC236}">
                <a16:creationId xmlns:a16="http://schemas.microsoft.com/office/drawing/2014/main" id="{B41A6E53-9431-99B7-A7A6-8B64B56530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54035"/>
            <a:ext cx="12192000" cy="6847840"/>
          </a:xfrm>
          <a:prstGeom prst="rect">
            <a:avLst/>
          </a:prstGeom>
        </p:spPr>
      </p:pic>
      <p:sp>
        <p:nvSpPr>
          <p:cNvPr id="5" name="object 3" descr="Blue rectangle">
            <a:extLst>
              <a:ext uri="{FF2B5EF4-FFF2-40B4-BE49-F238E27FC236}">
                <a16:creationId xmlns:a16="http://schemas.microsoft.com/office/drawing/2014/main" id="{3544D2CA-9A07-47BD-B1E4-88366F5FCD45}"/>
              </a:ext>
            </a:extLst>
          </p:cNvPr>
          <p:cNvSpPr/>
          <p:nvPr/>
        </p:nvSpPr>
        <p:spPr>
          <a:xfrm>
            <a:off x="115644" y="-101600"/>
            <a:ext cx="12216056" cy="6595405"/>
          </a:xfrm>
          <a:custGeom>
            <a:avLst/>
            <a:gdLst/>
            <a:ahLst/>
            <a:cxnLst/>
            <a:rect l="l" t="t" r="r" b="b"/>
            <a:pathLst>
              <a:path w="12189460" h="6858000">
                <a:moveTo>
                  <a:pt x="0" y="6858000"/>
                </a:moveTo>
                <a:lnTo>
                  <a:pt x="12188952" y="6858000"/>
                </a:lnTo>
                <a:lnTo>
                  <a:pt x="1218895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69999"/>
            </a:schemeClr>
          </a:solidFill>
        </p:spPr>
        <p:txBody>
          <a:bodyPr wrap="square" lIns="0" tIns="0" rIns="0" bIns="0" rtlCol="0"/>
          <a:lstStyle/>
          <a:p>
            <a:endParaRPr lang="en-US" dirty="0"/>
          </a:p>
        </p:txBody>
      </p:sp>
      <p:sp>
        <p:nvSpPr>
          <p:cNvPr id="6" name="Oval 5" descr="Beige oval">
            <a:extLst>
              <a:ext uri="{FF2B5EF4-FFF2-40B4-BE49-F238E27FC236}">
                <a16:creationId xmlns:a16="http://schemas.microsoft.com/office/drawing/2014/main" id="{7F1F7E6E-09DB-407E-9D0A-1AACE7719624}"/>
              </a:ext>
            </a:extLst>
          </p:cNvPr>
          <p:cNvSpPr/>
          <p:nvPr/>
        </p:nvSpPr>
        <p:spPr>
          <a:xfrm>
            <a:off x="11562237" y="6227432"/>
            <a:ext cx="266400" cy="266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0AF24A-ACB5-4319-9371-B0D71908A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600" y="364195"/>
            <a:ext cx="10515600" cy="1962570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Sign Up For Our </a:t>
            </a:r>
            <a:br>
              <a:rPr lang="en-US" sz="6000" dirty="0">
                <a:solidFill>
                  <a:schemeClr val="bg1"/>
                </a:solidFill>
              </a:rPr>
            </a:br>
            <a:r>
              <a:rPr lang="en-US" sz="6000" dirty="0">
                <a:solidFill>
                  <a:srgbClr val="FFC000"/>
                </a:solidFill>
              </a:rPr>
              <a:t>Website!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9181BA-BE91-4062-B6BE-B8C10EBD5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E24B5-652C-4DB5-B7C3-B5BBEC1280B1}" type="slidenum">
              <a:rPr lang="en-US" smtClean="0"/>
              <a:t>24</a:t>
            </a:fld>
            <a:endParaRPr lang="en-US" dirty="0"/>
          </a:p>
        </p:txBody>
      </p:sp>
      <p:sp>
        <p:nvSpPr>
          <p:cNvPr id="9" name="object 18" descr="Beige rectangle">
            <a:extLst>
              <a:ext uri="{FF2B5EF4-FFF2-40B4-BE49-F238E27FC236}">
                <a16:creationId xmlns:a16="http://schemas.microsoft.com/office/drawing/2014/main" id="{2D844B0B-BA7B-4E53-BCA1-628F65C6A4CA}"/>
              </a:ext>
            </a:extLst>
          </p:cNvPr>
          <p:cNvSpPr/>
          <p:nvPr/>
        </p:nvSpPr>
        <p:spPr>
          <a:xfrm flipV="1">
            <a:off x="953244" y="2281046"/>
            <a:ext cx="3366000" cy="45719"/>
          </a:xfrm>
          <a:custGeom>
            <a:avLst/>
            <a:gdLst/>
            <a:ahLst/>
            <a:cxnLst/>
            <a:rect l="l" t="t" r="r" b="b"/>
            <a:pathLst>
              <a:path w="3218815">
                <a:moveTo>
                  <a:pt x="0" y="0"/>
                </a:moveTo>
                <a:lnTo>
                  <a:pt x="3218395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lang="en-US" dirty="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3E8E186F-5CB1-8A64-77DE-916ACDD777E9}"/>
              </a:ext>
            </a:extLst>
          </p:cNvPr>
          <p:cNvSpPr txBox="1">
            <a:spLocks/>
          </p:cNvSpPr>
          <p:nvPr/>
        </p:nvSpPr>
        <p:spPr>
          <a:xfrm>
            <a:off x="953244" y="2624783"/>
            <a:ext cx="10515600" cy="35364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As a member, you will have access to our local website where you can: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Live Chat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Schedule Appointments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File Grievance Requests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Community Forum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Follow Upcoming Events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r>
              <a:rPr lang="en-US" sz="4400" dirty="0">
                <a:solidFill>
                  <a:srgbClr val="FFC000"/>
                </a:solidFill>
              </a:rPr>
              <a:t>afge1133.org</a:t>
            </a:r>
          </a:p>
          <a:p>
            <a:endParaRPr lang="en-US" dirty="0"/>
          </a:p>
        </p:txBody>
      </p:sp>
      <p:pic>
        <p:nvPicPr>
          <p:cNvPr id="7" name="Picture 6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2E87FF2F-2DB0-25F6-A6E8-018CFAFA6A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164" y="3175483"/>
            <a:ext cx="2985772" cy="2985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7040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Placeholder 32" descr="Handshake">
            <a:extLst>
              <a:ext uri="{FF2B5EF4-FFF2-40B4-BE49-F238E27FC236}">
                <a16:creationId xmlns:a16="http://schemas.microsoft.com/office/drawing/2014/main" id="{2F5DB649-A4D3-4E21-BA31-0C84C9B3603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"/>
          <a:stretch/>
        </p:blipFill>
        <p:spPr>
          <a:xfrm>
            <a:off x="1200" y="3115388"/>
            <a:ext cx="12189600" cy="3743586"/>
          </a:xfrm>
        </p:spPr>
      </p:pic>
      <p:sp>
        <p:nvSpPr>
          <p:cNvPr id="12" name="object 3" descr="Blue rectangle">
            <a:extLst>
              <a:ext uri="{FF2B5EF4-FFF2-40B4-BE49-F238E27FC236}">
                <a16:creationId xmlns:a16="http://schemas.microsoft.com/office/drawing/2014/main" id="{CDEEA71D-C3B3-45BB-A776-D17D92A58127}"/>
              </a:ext>
            </a:extLst>
          </p:cNvPr>
          <p:cNvSpPr/>
          <p:nvPr/>
        </p:nvSpPr>
        <p:spPr>
          <a:xfrm>
            <a:off x="1200" y="3122022"/>
            <a:ext cx="12189600" cy="3742611"/>
          </a:xfrm>
          <a:custGeom>
            <a:avLst/>
            <a:gdLst/>
            <a:ahLst/>
            <a:cxnLst/>
            <a:rect l="l" t="t" r="r" b="b"/>
            <a:pathLst>
              <a:path w="12189460" h="6858000">
                <a:moveTo>
                  <a:pt x="0" y="6858000"/>
                </a:moveTo>
                <a:lnTo>
                  <a:pt x="12188952" y="6858000"/>
                </a:lnTo>
                <a:lnTo>
                  <a:pt x="1218895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</p:spPr>
        <p:txBody>
          <a:bodyPr wrap="square" lIns="0" tIns="0" rIns="0" bIns="0" rtlCol="0"/>
          <a:lstStyle/>
          <a:p>
            <a:endParaRPr lang="en-US" dirty="0"/>
          </a:p>
        </p:txBody>
      </p:sp>
      <p:sp>
        <p:nvSpPr>
          <p:cNvPr id="13" name="Oval 12" descr="Beige oval">
            <a:extLst>
              <a:ext uri="{FF2B5EF4-FFF2-40B4-BE49-F238E27FC236}">
                <a16:creationId xmlns:a16="http://schemas.microsoft.com/office/drawing/2014/main" id="{F336552F-CA64-452F-9BD8-01334388BFF5}"/>
              </a:ext>
            </a:extLst>
          </p:cNvPr>
          <p:cNvSpPr/>
          <p:nvPr/>
        </p:nvSpPr>
        <p:spPr>
          <a:xfrm>
            <a:off x="11562237" y="6227432"/>
            <a:ext cx="266400" cy="266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9ADB42F-AE48-4323-897F-DB5A083BD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064" y="361648"/>
            <a:ext cx="10515600" cy="1325563"/>
          </a:xfrm>
        </p:spPr>
        <p:txBody>
          <a:bodyPr/>
          <a:lstStyle/>
          <a:p>
            <a:r>
              <a:rPr lang="en-US" dirty="0"/>
              <a:t>How to Contact Us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3C1E99-672F-46AE-BB08-DD22B09283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3829" y="2131092"/>
            <a:ext cx="3789362" cy="823912"/>
          </a:xfrm>
        </p:spPr>
        <p:txBody>
          <a:bodyPr>
            <a:normAutofit/>
          </a:bodyPr>
          <a:lstStyle/>
          <a:p>
            <a:r>
              <a:rPr lang="en-US" sz="2000" dirty="0"/>
              <a:t>AFGE Local 1133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DEAD4F2-C5CC-44E9-A092-76413D5CA7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40904" y="3265276"/>
            <a:ext cx="5093465" cy="44787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None/>
            </a:pPr>
            <a:r>
              <a:rPr lang="en-US" i="1" dirty="0">
                <a:solidFill>
                  <a:srgbClr val="FFFFFF"/>
                </a:solidFill>
                <a:cs typeface="Arial"/>
              </a:rPr>
              <a:t>Phone: (502) 439-4776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None/>
            </a:pPr>
            <a:r>
              <a:rPr lang="en-US" i="1" dirty="0">
                <a:solidFill>
                  <a:srgbClr val="FFFFFF"/>
                </a:solidFill>
                <a:cs typeface="Arial"/>
              </a:rPr>
              <a:t>E-mail: afge1133@gmail.com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None/>
            </a:pPr>
            <a:r>
              <a:rPr lang="en-US" i="1" dirty="0">
                <a:solidFill>
                  <a:srgbClr val="FFFFFF"/>
                </a:solidFill>
                <a:cs typeface="Arial"/>
              </a:rPr>
              <a:t>Website: www.afge1133.org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A73375-FA03-4191-8AD5-B40CD9B59B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268452" y="2219849"/>
            <a:ext cx="4745038" cy="823912"/>
          </a:xfrm>
        </p:spPr>
        <p:txBody>
          <a:bodyPr>
            <a:normAutofit/>
          </a:bodyPr>
          <a:lstStyle/>
          <a:p>
            <a:r>
              <a:rPr lang="en-US" sz="2000" dirty="0"/>
              <a:t>Benefits Organizer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E0C6FDF-5982-4E37-B65D-F7B05D0FFB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240904" y="4857656"/>
            <a:ext cx="4472324" cy="1369776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</a:pPr>
            <a:r>
              <a:rPr lang="en-US" i="1" dirty="0">
                <a:solidFill>
                  <a:srgbClr val="FFFFFF"/>
                </a:solidFill>
                <a:cs typeface="Arial"/>
              </a:rPr>
              <a:t>Address: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</a:pPr>
            <a:r>
              <a:rPr lang="en-US" i="1" dirty="0">
                <a:solidFill>
                  <a:srgbClr val="FFFFFF"/>
                </a:solidFill>
                <a:cs typeface="Arial"/>
              </a:rPr>
              <a:t>Mellwood Art Center: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</a:pPr>
            <a:r>
              <a:rPr lang="en-US" i="1" dirty="0">
                <a:solidFill>
                  <a:srgbClr val="FFFFFF"/>
                </a:solidFill>
                <a:cs typeface="Arial"/>
              </a:rPr>
              <a:t>1860 Mellwood Avenue Louisville, KY 40206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</a:pPr>
            <a:endParaRPr lang="en-US" i="1" dirty="0">
              <a:solidFill>
                <a:srgbClr val="FFFFFF"/>
              </a:solidFill>
              <a:cs typeface="Arial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</a:pPr>
            <a:endParaRPr lang="en-US" i="1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8F7FB6B-EAC9-40F7-9522-61A8D53EF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E24B5-652C-4DB5-B7C3-B5BBEC1280B1}" type="slidenum">
              <a:rPr lang="en-US" smtClean="0"/>
              <a:t>25</a:t>
            </a:fld>
            <a:endParaRPr lang="en-US" dirty="0"/>
          </a:p>
        </p:txBody>
      </p:sp>
      <p:sp>
        <p:nvSpPr>
          <p:cNvPr id="9" name="object 5" descr="Beige rectangle">
            <a:extLst>
              <a:ext uri="{FF2B5EF4-FFF2-40B4-BE49-F238E27FC236}">
                <a16:creationId xmlns:a16="http://schemas.microsoft.com/office/drawing/2014/main" id="{890F7762-BD37-4D33-9F80-1DA07B5E172E}"/>
              </a:ext>
            </a:extLst>
          </p:cNvPr>
          <p:cNvSpPr/>
          <p:nvPr/>
        </p:nvSpPr>
        <p:spPr>
          <a:xfrm>
            <a:off x="915637" y="1337103"/>
            <a:ext cx="3744000" cy="0"/>
          </a:xfrm>
          <a:custGeom>
            <a:avLst/>
            <a:gdLst/>
            <a:ahLst/>
            <a:cxnLst/>
            <a:rect l="l" t="t" r="r" b="b"/>
            <a:pathLst>
              <a:path w="3931920">
                <a:moveTo>
                  <a:pt x="0" y="0"/>
                </a:moveTo>
                <a:lnTo>
                  <a:pt x="3931920" y="0"/>
                </a:lnTo>
              </a:path>
            </a:pathLst>
          </a:custGeom>
          <a:ln w="54864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lang="en-US" dirty="0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A93FB3A3-CCE4-43B1-B396-B8819D20B354}"/>
              </a:ext>
            </a:extLst>
          </p:cNvPr>
          <p:cNvSpPr txBox="1">
            <a:spLocks/>
          </p:cNvSpPr>
          <p:nvPr/>
        </p:nvSpPr>
        <p:spPr>
          <a:xfrm>
            <a:off x="8568793" y="2133184"/>
            <a:ext cx="3429699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E5C8BF62-DEF9-AD17-1372-56886C3730C5}"/>
              </a:ext>
            </a:extLst>
          </p:cNvPr>
          <p:cNvSpPr txBox="1"/>
          <p:nvPr/>
        </p:nvSpPr>
        <p:spPr>
          <a:xfrm>
            <a:off x="5334369" y="2900134"/>
            <a:ext cx="7440277" cy="22223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normAutofit fontScale="25000" lnSpcReduction="20000"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 sz="2400">
                <a:solidFill>
                  <a:srgbClr val="1F1F1F"/>
                </a:solidFill>
              </a:defRPr>
            </a:pPr>
            <a:endParaRPr sz="96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solidFill>
                  <a:srgbClr val="1F1F1F"/>
                </a:solidFill>
              </a:defRPr>
            </a:pPr>
            <a:r>
              <a:rPr lang="en-US" sz="9600" dirty="0">
                <a:solidFill>
                  <a:schemeClr val="bg1"/>
                </a:solidFill>
              </a:rPr>
              <a:t>Yafa Osona</a:t>
            </a:r>
            <a:endParaRPr sz="96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Bef>
                <a:spcPts val="1000"/>
              </a:spcBef>
              <a:defRPr>
                <a:solidFill>
                  <a:srgbClr val="1F1F1F"/>
                </a:solidFill>
              </a:defRPr>
            </a:pPr>
            <a:r>
              <a:rPr sz="9600" dirty="0">
                <a:solidFill>
                  <a:schemeClr val="bg1"/>
                </a:solidFill>
              </a:rPr>
              <a:t>U</a:t>
            </a:r>
            <a:r>
              <a:rPr lang="en-US" sz="9600" dirty="0">
                <a:solidFill>
                  <a:schemeClr val="bg1"/>
                </a:solidFill>
              </a:rPr>
              <a:t>nion</a:t>
            </a:r>
            <a:r>
              <a:rPr sz="9600" dirty="0">
                <a:solidFill>
                  <a:schemeClr val="bg1"/>
                </a:solidFill>
              </a:rPr>
              <a:t> Benefit</a:t>
            </a:r>
            <a:r>
              <a:rPr lang="en-US" sz="9600" dirty="0">
                <a:solidFill>
                  <a:schemeClr val="bg1"/>
                </a:solidFill>
              </a:rPr>
              <a:t> Organizer</a:t>
            </a:r>
            <a:r>
              <a:rPr sz="9600" dirty="0">
                <a:solidFill>
                  <a:schemeClr val="bg1"/>
                </a:solidFill>
              </a:rPr>
              <a:t>                   </a:t>
            </a:r>
          </a:p>
          <a:p>
            <a:r>
              <a:rPr lang="en-US" sz="9600" i="1" dirty="0">
                <a:solidFill>
                  <a:schemeClr val="bg1"/>
                </a:solidFill>
                <a:cs typeface="Calibri"/>
              </a:rPr>
              <a:t>513 562 - 0262</a:t>
            </a:r>
            <a:endParaRPr lang="en-US" sz="9600" b="0" dirty="0">
              <a:solidFill>
                <a:schemeClr val="bg1"/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defRPr>
                <a:solidFill>
                  <a:srgbClr val="1F1F1F"/>
                </a:solidFill>
              </a:defRPr>
            </a:pPr>
            <a:r>
              <a:rPr lang="en-US" sz="9600" u="sng" dirty="0" err="1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Yosona@benefitarchitects.com</a:t>
            </a:r>
            <a:endParaRPr sz="9600" u="sng" dirty="0">
              <a:solidFill>
                <a:schemeClr val="bg1"/>
              </a:solidFill>
              <a:uFill>
                <a:solidFill>
                  <a:srgbClr val="0000FF"/>
                </a:solidFill>
              </a:uFill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solidFill>
                  <a:srgbClr val="1F1F1F"/>
                </a:solidFill>
              </a:defRPr>
            </a:pPr>
            <a:br>
              <a:rPr dirty="0"/>
            </a:br>
            <a:endParaRPr dirty="0"/>
          </a:p>
        </p:txBody>
      </p:sp>
      <p:pic>
        <p:nvPicPr>
          <p:cNvPr id="11" name="Picture 10" descr="A qr code with a schedule&#10;&#10;Description automatically generated">
            <a:extLst>
              <a:ext uri="{FF2B5EF4-FFF2-40B4-BE49-F238E27FC236}">
                <a16:creationId xmlns:a16="http://schemas.microsoft.com/office/drawing/2014/main" id="{3F96CB67-07BD-1497-6D3A-53F66288EB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4302" y="3265276"/>
            <a:ext cx="2655636" cy="2655636"/>
          </a:xfrm>
          <a:prstGeom prst="rect">
            <a:avLst/>
          </a:prstGeom>
        </p:spPr>
      </p:pic>
      <p:pic>
        <p:nvPicPr>
          <p:cNvPr id="16" name="Picture 15" descr="A yellow and black qr code&#10;&#10;Description automatically generated">
            <a:extLst>
              <a:ext uri="{FF2B5EF4-FFF2-40B4-BE49-F238E27FC236}">
                <a16:creationId xmlns:a16="http://schemas.microsoft.com/office/drawing/2014/main" id="{EE31D566-6AD0-B193-20AE-C735A9AED0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030" y="58092"/>
            <a:ext cx="1521462" cy="197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0198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175F7A-11C3-4E2A-BF4B-E061E1FD1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573346A-FCA4-684E-8D18-26E8324063ED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1026" name="Picture 2" descr="Bitrix24 Live Q&amp;A Sessions Every Thursday">
            <a:extLst>
              <a:ext uri="{FF2B5EF4-FFF2-40B4-BE49-F238E27FC236}">
                <a16:creationId xmlns:a16="http://schemas.microsoft.com/office/drawing/2014/main" id="{6CDAAC3E-A253-4FEC-AD2B-35C8EDCA7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53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yellow and black qr code&#10;&#10;Description automatically generated">
            <a:extLst>
              <a:ext uri="{FF2B5EF4-FFF2-40B4-BE49-F238E27FC236}">
                <a16:creationId xmlns:a16="http://schemas.microsoft.com/office/drawing/2014/main" id="{816636A6-859E-E762-EAF4-EC2CCAF0B0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8" y="29925"/>
            <a:ext cx="1521462" cy="197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686533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8341B-6D3F-4740-8EEE-CFAF2BF59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n-US" sz="4800" dirty="0">
                <a:solidFill>
                  <a:schemeClr val="tx2"/>
                </a:solidFill>
                <a:latin typeface="Calibri"/>
                <a:cs typeface="Calibri"/>
              </a:rPr>
            </a:br>
            <a:r>
              <a:rPr lang="en-US" sz="4800" dirty="0">
                <a:solidFill>
                  <a:schemeClr val="accent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AFGE OVERVIEW</a:t>
            </a:r>
            <a:endParaRPr lang="en-US" sz="4800" b="0" dirty="0">
              <a:solidFill>
                <a:schemeClr val="accent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  <a:p>
            <a:pPr algn="ctr"/>
            <a:endParaRPr lang="en-US" dirty="0"/>
          </a:p>
        </p:txBody>
      </p:sp>
      <p:graphicFrame>
        <p:nvGraphicFramePr>
          <p:cNvPr id="13" name="Content Placeholder 2">
            <a:extLst>
              <a:ext uri="{FF2B5EF4-FFF2-40B4-BE49-F238E27FC236}">
                <a16:creationId xmlns:a16="http://schemas.microsoft.com/office/drawing/2014/main" id="{A18525DB-F7B7-5EB5-D814-1D05868ADB6D}"/>
              </a:ext>
            </a:extLst>
          </p:cNvPr>
          <p:cNvGraphicFramePr>
            <a:graphicFrameLocks noGrp="1"/>
          </p:cNvGraphicFramePr>
          <p:nvPr>
            <p:ph sz="quarter" idx="12"/>
            <p:extLst>
              <p:ext uri="{D42A27DB-BD31-4B8C-83A1-F6EECF244321}">
                <p14:modId xmlns:p14="http://schemas.microsoft.com/office/powerpoint/2010/main" val="2608310122"/>
              </p:ext>
            </p:extLst>
          </p:nvPr>
        </p:nvGraphicFramePr>
        <p:xfrm>
          <a:off x="838200" y="1354139"/>
          <a:ext cx="7074339" cy="44450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6F6E6D-6E84-4765-958F-7B3BD0FE0E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73346A-FCA4-684E-8D18-26E8324063ED}" type="slidenum">
              <a:rPr lang="en-US" smtClean="0"/>
              <a:t>3</a:t>
            </a:fld>
            <a:endParaRPr lang="en-US"/>
          </a:p>
        </p:txBody>
      </p:sp>
      <p:pic>
        <p:nvPicPr>
          <p:cNvPr id="11" name="Content Placeholder 10" descr="Logo, icon&#10;&#10;Description automatically generated">
            <a:extLst>
              <a:ext uri="{FF2B5EF4-FFF2-40B4-BE49-F238E27FC236}">
                <a16:creationId xmlns:a16="http://schemas.microsoft.com/office/drawing/2014/main" id="{8A256B42-9342-4A6C-BC47-B65EA9C9908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137" y="1751848"/>
            <a:ext cx="3649663" cy="3649663"/>
          </a:xfrm>
        </p:spPr>
      </p:pic>
      <p:pic>
        <p:nvPicPr>
          <p:cNvPr id="4" name="Picture 3" descr="A yellow and black qr code&#10;&#10;Description automatically generated">
            <a:extLst>
              <a:ext uri="{FF2B5EF4-FFF2-40B4-BE49-F238E27FC236}">
                <a16:creationId xmlns:a16="http://schemas.microsoft.com/office/drawing/2014/main" id="{9412582E-FE0C-5974-4D4C-97206106CB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8" y="29925"/>
            <a:ext cx="1324093" cy="1721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1215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7FF50-DA64-4605-9B8A-526BA3FF3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5" y="3044959"/>
            <a:ext cx="3290887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dirty="0">
                <a:solidFill>
                  <a:schemeClr val="accent4"/>
                </a:solidFill>
                <a:latin typeface="+mj-lt"/>
                <a:ea typeface="+mj-ea"/>
                <a:cs typeface="+mj-cs"/>
              </a:rPr>
              <a:t>AFGE LOCAL </a:t>
            </a:r>
            <a:r>
              <a:rPr lang="en-US" sz="3200" dirty="0">
                <a:solidFill>
                  <a:schemeClr val="accent4"/>
                </a:solidFill>
              </a:rPr>
              <a:t>1133</a:t>
            </a:r>
            <a:r>
              <a:rPr lang="en-US" sz="3200" dirty="0">
                <a:solidFill>
                  <a:schemeClr val="accent4"/>
                </a:solidFill>
                <a:latin typeface="+mj-lt"/>
                <a:ea typeface="+mj-ea"/>
                <a:cs typeface="+mj-cs"/>
              </a:rPr>
              <a:t> ELIGIBILITY</a:t>
            </a:r>
          </a:p>
        </p:txBody>
      </p:sp>
      <p:pic>
        <p:nvPicPr>
          <p:cNvPr id="6" name="Picture 6" descr="A close up of a flag&#10;&#10;Description automatically generated">
            <a:extLst>
              <a:ext uri="{FF2B5EF4-FFF2-40B4-BE49-F238E27FC236}">
                <a16:creationId xmlns:a16="http://schemas.microsoft.com/office/drawing/2014/main" id="{E946C975-6739-494D-8EA4-0EA117A4A9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834" b="13533"/>
          <a:stretch/>
        </p:blipFill>
        <p:spPr>
          <a:xfrm>
            <a:off x="26296" y="-175162"/>
            <a:ext cx="12191980" cy="3220121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06C46-131F-413D-AA0D-11B39E735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7707" y="3428783"/>
            <a:ext cx="7511688" cy="2776754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317500" indent="-2286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highlight>
                  <a:srgbClr val="FFFFFF"/>
                </a:highlight>
              </a:rPr>
              <a:t>AFGE Local 1133 is the ONLY Union at the </a:t>
            </a:r>
            <a:r>
              <a:rPr lang="en-US" sz="2000" dirty="0" err="1">
                <a:solidFill>
                  <a:schemeClr val="tx1"/>
                </a:solidFill>
                <a:highlight>
                  <a:srgbClr val="FFFFFF"/>
                </a:highlight>
              </a:rPr>
              <a:t>Robley</a:t>
            </a:r>
            <a:r>
              <a:rPr lang="en-US" sz="2000" dirty="0">
                <a:solidFill>
                  <a:schemeClr val="tx1"/>
                </a:solidFill>
                <a:highlight>
                  <a:srgbClr val="FFFFFF"/>
                </a:highlight>
              </a:rPr>
              <a:t> Rex VAMC.</a:t>
            </a:r>
            <a:endParaRPr lang="en-US" sz="2000" dirty="0">
              <a:solidFill>
                <a:schemeClr val="tx1"/>
              </a:solidFill>
              <a:highlight>
                <a:srgbClr val="FFFFFF"/>
              </a:highlight>
              <a:cs typeface="Calibri"/>
            </a:endParaRPr>
          </a:p>
          <a:p>
            <a:pPr indent="-2286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highlight>
                <a:srgbClr val="FFFFFF"/>
              </a:highlight>
              <a:cs typeface="Calibri"/>
            </a:endParaRPr>
          </a:p>
          <a:p>
            <a:pPr marL="317500" indent="-2286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highlight>
                  <a:srgbClr val="FFFFFF"/>
                </a:highlight>
              </a:rPr>
              <a:t>AFGE Local 1133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  <a:highlight>
                  <a:srgbClr val="FFFFFF"/>
                </a:highlight>
              </a:rPr>
              <a:t>covers all facilities under the VA Chillicothe Health Care.</a:t>
            </a:r>
            <a:endParaRPr lang="en-US" sz="2000" dirty="0">
              <a:solidFill>
                <a:schemeClr val="tx1"/>
              </a:solidFill>
              <a:highlight>
                <a:srgbClr val="FFFFFF"/>
              </a:highlight>
              <a:cs typeface="Calibri"/>
            </a:endParaRPr>
          </a:p>
          <a:p>
            <a:pPr marL="88900">
              <a:spcBef>
                <a:spcPts val="0"/>
              </a:spcBef>
            </a:pPr>
            <a:endParaRPr lang="en-US" sz="2000" dirty="0">
              <a:solidFill>
                <a:schemeClr val="tx1"/>
              </a:solidFill>
              <a:cs typeface="Calibri"/>
            </a:endParaRPr>
          </a:p>
          <a:p>
            <a:pPr marL="317500" indent="-2286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highlight>
                  <a:srgbClr val="FFFFFF"/>
                </a:highlight>
              </a:rPr>
              <a:t>AFGE represents almost all professions.</a:t>
            </a:r>
            <a:endParaRPr lang="en-US" sz="2000" dirty="0">
              <a:solidFill>
                <a:schemeClr val="tx1"/>
              </a:solidFill>
              <a:cs typeface="Calibri"/>
            </a:endParaRPr>
          </a:p>
          <a:p>
            <a:pPr marL="457200" indent="-2286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cs typeface="Calibri"/>
            </a:endParaRPr>
          </a:p>
          <a:p>
            <a:pPr marL="317500" indent="-2286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highlight>
                  <a:srgbClr val="FFFFFF"/>
                </a:highlight>
              </a:rPr>
              <a:t>Supervisors cannot receive representation but are eligible to join to take advantage of the benefits.</a:t>
            </a:r>
          </a:p>
          <a:p>
            <a:pPr marL="317500" indent="-2286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highlight>
                <a:srgbClr val="FFFFFF"/>
              </a:highlight>
            </a:endParaRPr>
          </a:p>
          <a:p>
            <a:pPr marL="317500" indent="-2286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highlight>
                  <a:srgbClr val="FFFFFF"/>
                </a:highlight>
              </a:rPr>
              <a:t>Union dues are $24.00 Bi-Weekly</a:t>
            </a:r>
          </a:p>
          <a:p>
            <a:pPr marL="317500" indent="-2286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highlight>
                <a:srgbClr val="FFFFFF"/>
              </a:highlight>
            </a:endParaRPr>
          </a:p>
          <a:p>
            <a:pPr marL="317500" indent="-2286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highlight>
                  <a:srgbClr val="FFFFFF"/>
                </a:highlight>
              </a:rPr>
              <a:t>New members will receive a $50.00 incentive for joining today.</a:t>
            </a:r>
            <a:endParaRPr lang="en-US" sz="2000" dirty="0">
              <a:solidFill>
                <a:schemeClr val="tx1"/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FB4BFC-3631-4E07-9E8B-04E7627CF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52322" y="651960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defRPr/>
            </a:pPr>
            <a:fld id="{E573346A-FCA4-684E-8D18-26E8324063ED}" type="slidenum">
              <a:rPr lang="en-US" smtClean="0"/>
              <a:pPr>
                <a:spcAft>
                  <a:spcPts val="600"/>
                </a:spcAft>
                <a:defRPr/>
              </a:pPr>
              <a:t>4</a:t>
            </a:fld>
            <a:endParaRPr lang="en-US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/>
            </a:endParaRPr>
          </a:p>
        </p:txBody>
      </p:sp>
      <p:pic>
        <p:nvPicPr>
          <p:cNvPr id="7" name="Picture 6" descr="A yellow and black qr code&#10;&#10;Description automatically generated">
            <a:extLst>
              <a:ext uri="{FF2B5EF4-FFF2-40B4-BE49-F238E27FC236}">
                <a16:creationId xmlns:a16="http://schemas.microsoft.com/office/drawing/2014/main" id="{89C11378-8362-06CC-018E-117E310769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8" y="29925"/>
            <a:ext cx="1521462" cy="197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038601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13858-AF70-4D29-A6DA-00220C3ED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4904"/>
            <a:ext cx="10515600" cy="701922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4800" dirty="0">
                <a:solidFill>
                  <a:schemeClr val="tx2"/>
                </a:solidFill>
                <a:latin typeface="Calibri"/>
                <a:cs typeface="Calibri"/>
              </a:rPr>
            </a:br>
            <a:r>
              <a:rPr lang="en-US" sz="4800" dirty="0">
                <a:solidFill>
                  <a:schemeClr val="accent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WHAT WE DO</a:t>
            </a:r>
            <a:endParaRPr lang="en-US" sz="4800" b="0" dirty="0">
              <a:solidFill>
                <a:schemeClr val="accent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1E2AB3-992C-4F5E-820D-A19FAD7B24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405" y="1620125"/>
            <a:ext cx="11628408" cy="419292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17500" indent="-317500">
              <a:lnSpc>
                <a:spcPct val="114999"/>
              </a:lnSpc>
              <a:spcBef>
                <a:spcPts val="0"/>
              </a:spcBef>
              <a:buFont typeface="Arial,Sans-Serif"/>
              <a:buChar char="●"/>
            </a:pPr>
            <a:r>
              <a:rPr lang="en-US" sz="2400" b="1" dirty="0">
                <a:solidFill>
                  <a:schemeClr val="dk1"/>
                </a:solidFill>
                <a:latin typeface="Calibri body"/>
                <a:ea typeface="+mn-lt"/>
                <a:cs typeface="+mn-lt"/>
              </a:rPr>
              <a:t>AFGE Officers, Stewards, and Executive Team are well-trained and educated to ensure you receive the </a:t>
            </a:r>
            <a:r>
              <a:rPr lang="en-US" sz="2400" b="1" u="sng" dirty="0">
                <a:solidFill>
                  <a:schemeClr val="accent1">
                    <a:lumMod val="75000"/>
                    <a:lumOff val="25000"/>
                  </a:schemeClr>
                </a:solidFill>
                <a:latin typeface="Calibri body"/>
                <a:ea typeface="+mn-lt"/>
                <a:cs typeface="+mn-lt"/>
              </a:rPr>
              <a:t>REPRESENTATION</a:t>
            </a:r>
            <a:r>
              <a:rPr lang="en-US" sz="2400" b="1" dirty="0">
                <a:solidFill>
                  <a:schemeClr val="dk1"/>
                </a:solidFill>
                <a:latin typeface="Calibri body"/>
                <a:ea typeface="+mn-lt"/>
                <a:cs typeface="+mn-lt"/>
              </a:rPr>
              <a:t> you deserve.</a:t>
            </a:r>
            <a:endParaRPr lang="en-US" sz="2400" dirty="0">
              <a:solidFill>
                <a:schemeClr val="dk1"/>
              </a:solidFill>
              <a:latin typeface="Calibri body"/>
              <a:ea typeface="+mn-lt"/>
              <a:cs typeface="+mn-lt"/>
            </a:endParaRPr>
          </a:p>
          <a:p>
            <a:pPr>
              <a:lnSpc>
                <a:spcPct val="114999"/>
              </a:lnSpc>
              <a:spcBef>
                <a:spcPts val="0"/>
              </a:spcBef>
            </a:pPr>
            <a:endParaRPr lang="en-US" sz="2400" dirty="0">
              <a:latin typeface="Calibri body"/>
              <a:ea typeface="+mn-lt"/>
              <a:cs typeface="+mn-lt"/>
            </a:endParaRPr>
          </a:p>
          <a:p>
            <a:pPr marL="317500" indent="-317500">
              <a:lnSpc>
                <a:spcPct val="114999"/>
              </a:lnSpc>
              <a:spcBef>
                <a:spcPts val="0"/>
              </a:spcBef>
              <a:buFont typeface="Arial,Sans-Serif"/>
              <a:buChar char="●"/>
            </a:pPr>
            <a:r>
              <a:rPr lang="en-US" sz="2400" b="1" dirty="0">
                <a:solidFill>
                  <a:schemeClr val="dk1"/>
                </a:solidFill>
                <a:latin typeface="Calibri body"/>
                <a:ea typeface="+mn-lt"/>
                <a:cs typeface="+mn-lt"/>
              </a:rPr>
              <a:t>AFGE </a:t>
            </a:r>
            <a:r>
              <a:rPr lang="en-US" sz="2400" b="1" u="sng" dirty="0">
                <a:solidFill>
                  <a:schemeClr val="accent1">
                    <a:lumMod val="75000"/>
                    <a:lumOff val="25000"/>
                  </a:schemeClr>
                </a:solidFill>
                <a:latin typeface="Calibri body"/>
                <a:ea typeface="+mn-lt"/>
                <a:cs typeface="+mn-lt"/>
              </a:rPr>
              <a:t>LOBBIES</a:t>
            </a:r>
            <a:r>
              <a:rPr lang="en-US" sz="2400" b="1" dirty="0">
                <a:solidFill>
                  <a:schemeClr val="dk1"/>
                </a:solidFill>
                <a:latin typeface="Calibri body"/>
                <a:ea typeface="+mn-lt"/>
                <a:cs typeface="+mn-lt"/>
              </a:rPr>
              <a:t> on your behalf to protect your rights and get you better pay, working conditions, benefits, and overall work experience.</a:t>
            </a:r>
          </a:p>
          <a:p>
            <a:pPr>
              <a:lnSpc>
                <a:spcPct val="114999"/>
              </a:lnSpc>
              <a:spcBef>
                <a:spcPts val="0"/>
              </a:spcBef>
            </a:pPr>
            <a:endParaRPr lang="en-US" sz="2400" b="1" dirty="0">
              <a:solidFill>
                <a:schemeClr val="dk1"/>
              </a:solidFill>
              <a:latin typeface="+mj-lt"/>
              <a:ea typeface="+mn-lt"/>
              <a:cs typeface="+mn-lt"/>
            </a:endParaRPr>
          </a:p>
          <a:p>
            <a:pPr marL="317500" indent="-317500">
              <a:lnSpc>
                <a:spcPct val="114999"/>
              </a:lnSpc>
              <a:spcBef>
                <a:spcPts val="0"/>
              </a:spcBef>
              <a:buFont typeface="Arial,Sans-Serif"/>
              <a:buChar char="●"/>
            </a:pPr>
            <a:r>
              <a:rPr lang="en-US" sz="2400" b="1" i="0" u="none" strike="noStrike" dirty="0">
                <a:solidFill>
                  <a:srgbClr val="202020"/>
                </a:solidFill>
                <a:effectLst/>
                <a:latin typeface="Calibri body"/>
                <a:cs typeface="Calibri Light"/>
              </a:rPr>
              <a:t>AFGE takes seriously the responsibility to help provide the best possible government services while ensuring that Federal Employees are treated fairly and with dignity.</a:t>
            </a:r>
            <a:endParaRPr lang="en-US" sz="2400" b="1" dirty="0">
              <a:solidFill>
                <a:schemeClr val="dk1"/>
              </a:solidFill>
              <a:latin typeface="Calibri body"/>
              <a:ea typeface="+mn-lt"/>
              <a:cs typeface="Calibri Light"/>
            </a:endParaRPr>
          </a:p>
          <a:p>
            <a:pPr>
              <a:lnSpc>
                <a:spcPct val="114999"/>
              </a:lnSpc>
              <a:spcBef>
                <a:spcPts val="0"/>
              </a:spcBef>
            </a:pPr>
            <a:endParaRPr lang="en-US" sz="2000" dirty="0">
              <a:latin typeface="+mj-lt"/>
              <a:ea typeface="+mn-lt"/>
              <a:cs typeface="+mn-lt"/>
            </a:endParaRPr>
          </a:p>
          <a:p>
            <a:pPr algn="ctr">
              <a:lnSpc>
                <a:spcPct val="114999"/>
              </a:lnSpc>
              <a:spcBef>
                <a:spcPts val="0"/>
              </a:spcBef>
            </a:pPr>
            <a:r>
              <a:rPr lang="en-US" sz="4800" b="1" dirty="0">
                <a:solidFill>
                  <a:schemeClr val="accent1">
                    <a:lumMod val="75000"/>
                    <a:lumOff val="25000"/>
                  </a:schemeClr>
                </a:solidFill>
                <a:latin typeface="Calibri"/>
                <a:ea typeface="+mn-lt"/>
                <a:cs typeface="Calibri"/>
              </a:rPr>
              <a:t>OUR STRENGTH IS IN OUR NUMBERS!</a:t>
            </a:r>
            <a:endParaRPr lang="en-US" sz="4800" dirty="0">
              <a:solidFill>
                <a:schemeClr val="accent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  <a:p>
            <a:endParaRPr lang="en-US" sz="2000" dirty="0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C79198-2FF5-4016-A456-F3653EFB7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573346A-FCA4-684E-8D18-26E8324063ED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6" name="Picture 6" descr="A picture containing sitting, food, brush, holding&#10;&#10;Description automatically generated">
            <a:extLst>
              <a:ext uri="{FF2B5EF4-FFF2-40B4-BE49-F238E27FC236}">
                <a16:creationId xmlns:a16="http://schemas.microsoft.com/office/drawing/2014/main" id="{D69429F6-CEF8-4273-B204-36F688EDF1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0191" y="54864"/>
            <a:ext cx="1896568" cy="17819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A yellow and black qr code&#10;&#10;Description automatically generated">
            <a:extLst>
              <a:ext uri="{FF2B5EF4-FFF2-40B4-BE49-F238E27FC236}">
                <a16:creationId xmlns:a16="http://schemas.microsoft.com/office/drawing/2014/main" id="{B13C758D-3C01-785C-2F85-8088A16C4A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8" y="29925"/>
            <a:ext cx="1292862" cy="1681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759103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E2E3E-FE4D-529F-0B8F-60C9EE121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34700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  <a:lumOff val="25000"/>
                  </a:schemeClr>
                </a:solidFill>
                <a:latin typeface="+mn-lt"/>
              </a:rPr>
              <a:t>These are Just a Few of Many Reasons to Thank a Union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CF5B4-DF73-DBCA-6DFE-1D0549DDF5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110" y="1825625"/>
            <a:ext cx="109347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Historically…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Weekends without work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40-hour workweek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Pensions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Child Labor Laws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Paid vacation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Family &amp; Medical Leave Act (FMLA)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Collective Bargaining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Overtime Pay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And much more….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5CF125-EA1C-BA42-DEEF-62D530FA3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573346A-FCA4-684E-8D18-26E8324063ED}" type="slidenum">
              <a:rPr lang="en-US" smtClean="0"/>
              <a:pPr/>
              <a:t>6</a:t>
            </a:fld>
            <a:endParaRPr lang="en-US">
              <a:solidFill>
                <a:srgbClr val="202020">
                  <a:tint val="75000"/>
                </a:srgbClr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C33737-EB34-73DE-6C08-A1D94DAF1085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305550" y="1870075"/>
            <a:ext cx="5181600" cy="4351338"/>
          </a:xfrm>
        </p:spPr>
        <p:txBody>
          <a:bodyPr lIns="45718" tIns="45718" rIns="45718" bIns="45718" anchor="t">
            <a:normAutofit fontScale="92500" lnSpcReduction="20000"/>
          </a:bodyPr>
          <a:lstStyle/>
          <a:p>
            <a:pPr marL="0" indent="0">
              <a:buNone/>
            </a:pPr>
            <a:r>
              <a:rPr lang="en-US" sz="2600" b="1" dirty="0">
                <a:solidFill>
                  <a:schemeClr val="accent1">
                    <a:lumMod val="75000"/>
                  </a:schemeClr>
                </a:solidFill>
              </a:rPr>
              <a:t>More Recently…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National Average Annual Pay Raise of </a:t>
            </a:r>
            <a:r>
              <a:rPr lang="en-US" dirty="0"/>
              <a:t>5.2</a:t>
            </a:r>
            <a:r>
              <a:rPr lang="en-US" sz="2400" dirty="0"/>
              <a:t>% in 2024.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Currently Fighting for a 7.4% Pay Raise for 2025.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12 Weeks of Paid Annual Parental Leave.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Successfully fought off moving Federal Retirement calculations from high 3 to high 5.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Successfully fought off proposals to increase employees’ share of health care premiums.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And much more….</a:t>
            </a:r>
          </a:p>
        </p:txBody>
      </p:sp>
      <p:pic>
        <p:nvPicPr>
          <p:cNvPr id="7" name="Picture 6" descr="A yellow and black qr code&#10;&#10;Description automatically generated">
            <a:extLst>
              <a:ext uri="{FF2B5EF4-FFF2-40B4-BE49-F238E27FC236}">
                <a16:creationId xmlns:a16="http://schemas.microsoft.com/office/drawing/2014/main" id="{F69AC25C-DE47-CD51-BFDA-F180B8E9FD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8" y="29926"/>
            <a:ext cx="1346644" cy="17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970155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C8C9E-05C5-4169-C28B-63AD8A3F9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pPr algn="ctr"/>
            <a:r>
              <a:rPr lang="en-US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Know Your Rights At 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8A02E5-0E09-AF75-14AB-9AB0AEB1E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68844" y="6174902"/>
            <a:ext cx="357116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i="1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82EE24B5-652C-4DB5-B7C3-B5BBEC1280B1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A2439DCB-8C4F-7E89-61EB-5CE316C8BA8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 descr="A yellow and black qr code&#10;&#10;Description automatically generated">
            <a:extLst>
              <a:ext uri="{FF2B5EF4-FFF2-40B4-BE49-F238E27FC236}">
                <a16:creationId xmlns:a16="http://schemas.microsoft.com/office/drawing/2014/main" id="{377AF2E1-B69F-7440-AB05-BAD955E654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8" y="29926"/>
            <a:ext cx="1330962" cy="173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791206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140CF4-2DAA-4239-BB77-274BDD82A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43969" y="5683489"/>
            <a:ext cx="258620" cy="248302"/>
          </a:xfrm>
        </p:spPr>
        <p:txBody>
          <a:bodyPr/>
          <a:lstStyle/>
          <a:p>
            <a:fld id="{82EE24B5-652C-4DB5-B7C3-B5BBEC1280B1}" type="slidenum">
              <a:rPr lang="en-US" smtClean="0"/>
              <a:t>8</a:t>
            </a:fld>
            <a:endParaRPr lang="en-US" dirty="0"/>
          </a:p>
        </p:txBody>
      </p:sp>
      <p:sp>
        <p:nvSpPr>
          <p:cNvPr id="5" name="object 3" descr="Beige rectangle">
            <a:extLst>
              <a:ext uri="{FF2B5EF4-FFF2-40B4-BE49-F238E27FC236}">
                <a16:creationId xmlns:a16="http://schemas.microsoft.com/office/drawing/2014/main" id="{857A0168-DBD5-47D4-A751-3B39262D8254}"/>
              </a:ext>
            </a:extLst>
          </p:cNvPr>
          <p:cNvSpPr/>
          <p:nvPr/>
        </p:nvSpPr>
        <p:spPr>
          <a:xfrm>
            <a:off x="8355283" y="836613"/>
            <a:ext cx="3307960" cy="5184775"/>
          </a:xfrm>
          <a:custGeom>
            <a:avLst/>
            <a:gdLst/>
            <a:ahLst/>
            <a:cxnLst/>
            <a:rect l="l" t="t" r="r" b="b"/>
            <a:pathLst>
              <a:path w="4010659" h="333375">
                <a:moveTo>
                  <a:pt x="0" y="333006"/>
                </a:moveTo>
                <a:lnTo>
                  <a:pt x="4010367" y="333006"/>
                </a:lnTo>
                <a:lnTo>
                  <a:pt x="4010367" y="0"/>
                </a:lnTo>
                <a:lnTo>
                  <a:pt x="0" y="0"/>
                </a:lnTo>
                <a:lnTo>
                  <a:pt x="0" y="333006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lang="en-US" dirty="0"/>
          </a:p>
        </p:txBody>
      </p:sp>
      <p:sp>
        <p:nvSpPr>
          <p:cNvPr id="6" name="object 6" descr="Blue rectangle">
            <a:extLst>
              <a:ext uri="{FF2B5EF4-FFF2-40B4-BE49-F238E27FC236}">
                <a16:creationId xmlns:a16="http://schemas.microsoft.com/office/drawing/2014/main" id="{7F009843-AFA3-44E8-B7D5-3F39B363C92E}"/>
              </a:ext>
            </a:extLst>
          </p:cNvPr>
          <p:cNvSpPr/>
          <p:nvPr/>
        </p:nvSpPr>
        <p:spPr>
          <a:xfrm>
            <a:off x="5228524" y="1725"/>
            <a:ext cx="6963476" cy="6488042"/>
          </a:xfrm>
          <a:custGeom>
            <a:avLst/>
            <a:gdLst/>
            <a:ahLst/>
            <a:cxnLst/>
            <a:rect l="l" t="t" r="r" b="b"/>
            <a:pathLst>
              <a:path w="6689725" h="3528060">
                <a:moveTo>
                  <a:pt x="0" y="3527996"/>
                </a:moveTo>
                <a:lnTo>
                  <a:pt x="6689648" y="3527996"/>
                </a:lnTo>
                <a:lnTo>
                  <a:pt x="6689648" y="0"/>
                </a:lnTo>
                <a:lnTo>
                  <a:pt x="0" y="0"/>
                </a:lnTo>
                <a:lnTo>
                  <a:pt x="0" y="3527996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 lang="en-US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FC6730AE-386B-426F-9F29-221DCC5F714D}"/>
              </a:ext>
            </a:extLst>
          </p:cNvPr>
          <p:cNvSpPr txBox="1">
            <a:spLocks/>
          </p:cNvSpPr>
          <p:nvPr/>
        </p:nvSpPr>
        <p:spPr>
          <a:xfrm>
            <a:off x="5799843" y="2053840"/>
            <a:ext cx="2981822" cy="74975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solidFill>
                  <a:schemeClr val="bg1"/>
                </a:solidFill>
              </a:rPr>
              <a:t>AFGE/DVA Master </a:t>
            </a:r>
            <a:r>
              <a:rPr lang="en-US" sz="2000" b="1" dirty="0" err="1">
                <a:solidFill>
                  <a:schemeClr val="bg1"/>
                </a:solidFill>
              </a:rPr>
              <a:t>Greement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9" name="Picture Placeholder 27" descr="Check mark">
            <a:extLst>
              <a:ext uri="{FF2B5EF4-FFF2-40B4-BE49-F238E27FC236}">
                <a16:creationId xmlns:a16="http://schemas.microsoft.com/office/drawing/2014/main" id="{9FC370A7-FF9A-42B0-9C14-95C57A9BC6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46113" y="1965621"/>
            <a:ext cx="720000" cy="720000"/>
          </a:xfrm>
          <a:prstGeom prst="rect">
            <a:avLst/>
          </a:prstGeom>
        </p:spPr>
      </p:pic>
      <p:pic>
        <p:nvPicPr>
          <p:cNvPr id="10" name="Picture Placeholder 29" descr="Check mark">
            <a:extLst>
              <a:ext uri="{FF2B5EF4-FFF2-40B4-BE49-F238E27FC236}">
                <a16:creationId xmlns:a16="http://schemas.microsoft.com/office/drawing/2014/main" id="{1630545B-ED3D-48DD-8CD5-CB200AA2D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55886" y="2733723"/>
            <a:ext cx="720000" cy="719999"/>
          </a:xfrm>
          <a:prstGeom prst="rect">
            <a:avLst/>
          </a:prstGeom>
        </p:spPr>
      </p:pic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186A1D66-9F36-434B-9677-0FE61760AB97}"/>
              </a:ext>
            </a:extLst>
          </p:cNvPr>
          <p:cNvSpPr txBox="1">
            <a:spLocks/>
          </p:cNvSpPr>
          <p:nvPr/>
        </p:nvSpPr>
        <p:spPr>
          <a:xfrm>
            <a:off x="7005843" y="2803593"/>
            <a:ext cx="3307960" cy="74018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solidFill>
                  <a:schemeClr val="bg1"/>
                </a:solidFill>
              </a:rPr>
              <a:t>The Agency Must Honor The Master Agreement</a:t>
            </a:r>
          </a:p>
        </p:txBody>
      </p:sp>
      <p:pic>
        <p:nvPicPr>
          <p:cNvPr id="12" name="Picture Placeholder 31" descr="Check mark">
            <a:extLst>
              <a:ext uri="{FF2B5EF4-FFF2-40B4-BE49-F238E27FC236}">
                <a16:creationId xmlns:a16="http://schemas.microsoft.com/office/drawing/2014/main" id="{33C53E5C-0A10-46F8-9546-AB2C675452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55886" y="3580302"/>
            <a:ext cx="720000" cy="719999"/>
          </a:xfrm>
          <a:prstGeom prst="rect">
            <a:avLst/>
          </a:prstGeom>
        </p:spPr>
      </p:pic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8744334E-DF9D-4600-8180-292072510183}"/>
              </a:ext>
            </a:extLst>
          </p:cNvPr>
          <p:cNvSpPr txBox="1">
            <a:spLocks/>
          </p:cNvSpPr>
          <p:nvPr/>
        </p:nvSpPr>
        <p:spPr>
          <a:xfrm>
            <a:off x="7086125" y="3519208"/>
            <a:ext cx="3098931" cy="10929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solidFill>
                  <a:schemeClr val="bg1"/>
                </a:solidFill>
              </a:rPr>
              <a:t>We Represent and Enforce This Agreement</a:t>
            </a:r>
          </a:p>
        </p:txBody>
      </p:sp>
      <p:sp>
        <p:nvSpPr>
          <p:cNvPr id="14" name="object 27" descr="Beige rectangle">
            <a:extLst>
              <a:ext uri="{FF2B5EF4-FFF2-40B4-BE49-F238E27FC236}">
                <a16:creationId xmlns:a16="http://schemas.microsoft.com/office/drawing/2014/main" id="{7F820741-8871-4D59-8ED1-466FEFD2AF94}"/>
              </a:ext>
            </a:extLst>
          </p:cNvPr>
          <p:cNvSpPr/>
          <p:nvPr/>
        </p:nvSpPr>
        <p:spPr>
          <a:xfrm flipV="1">
            <a:off x="7429590" y="1480437"/>
            <a:ext cx="2412000" cy="75489"/>
          </a:xfrm>
          <a:custGeom>
            <a:avLst/>
            <a:gdLst/>
            <a:ahLst/>
            <a:cxnLst/>
            <a:rect l="l" t="t" r="r" b="b"/>
            <a:pathLst>
              <a:path w="2501265">
                <a:moveTo>
                  <a:pt x="0" y="0"/>
                </a:moveTo>
                <a:lnTo>
                  <a:pt x="2500883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668119-9603-4701-8EEC-F2E48B808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5886" y="630654"/>
            <a:ext cx="4421229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HOW DO WE ACHIEVE THIS?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F52D21-FA0B-A60A-CFBE-E6381914CC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6496" y="4650303"/>
            <a:ext cx="719390" cy="719390"/>
          </a:xfrm>
          <a:prstGeom prst="rect">
            <a:avLst/>
          </a:prstGeom>
        </p:spPr>
      </p:pic>
      <p:sp>
        <p:nvSpPr>
          <p:cNvPr id="15" name="Text Placeholder 19">
            <a:extLst>
              <a:ext uri="{FF2B5EF4-FFF2-40B4-BE49-F238E27FC236}">
                <a16:creationId xmlns:a16="http://schemas.microsoft.com/office/drawing/2014/main" id="{5EA33B4A-9EFC-27D7-E3F6-D3E69C54CAA7}"/>
              </a:ext>
            </a:extLst>
          </p:cNvPr>
          <p:cNvSpPr txBox="1">
            <a:spLocks/>
          </p:cNvSpPr>
          <p:nvPr/>
        </p:nvSpPr>
        <p:spPr>
          <a:xfrm>
            <a:off x="7044855" y="4611614"/>
            <a:ext cx="3098931" cy="109296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solidFill>
                  <a:schemeClr val="bg1"/>
                </a:solidFill>
              </a:rPr>
              <a:t>We Ensure That The Agency Does Not Violate Your LEGAL  Rights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C43BC7-4F1C-E202-4224-56B66D1976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246113" cy="6488042"/>
          </a:xfrm>
          <a:prstGeom prst="rect">
            <a:avLst/>
          </a:prstGeom>
        </p:spPr>
      </p:pic>
      <p:pic>
        <p:nvPicPr>
          <p:cNvPr id="18" name="Picture 17" descr="A yellow and black qr code&#10;&#10;Description automatically generated">
            <a:extLst>
              <a:ext uri="{FF2B5EF4-FFF2-40B4-BE49-F238E27FC236}">
                <a16:creationId xmlns:a16="http://schemas.microsoft.com/office/drawing/2014/main" id="{3655E98C-42B1-2B4F-66E6-79283724F1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0467" y="4428903"/>
            <a:ext cx="1521462" cy="197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9643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7506B59-DDFD-E3F9-9BA9-619216414846}"/>
              </a:ext>
            </a:extLst>
          </p:cNvPr>
          <p:cNvSpPr/>
          <p:nvPr/>
        </p:nvSpPr>
        <p:spPr>
          <a:xfrm>
            <a:off x="0" y="0"/>
            <a:ext cx="12192000" cy="6492875"/>
          </a:xfrm>
          <a:prstGeom prst="rect">
            <a:avLst/>
          </a:prstGeom>
          <a:solidFill>
            <a:srgbClr val="1D37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CF3CB-F425-4259-B157-DEE2AA27B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1013" y="6356350"/>
            <a:ext cx="685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fld id="{E573346A-FCA4-684E-8D18-26E8324063ED}" type="slidenum">
              <a:rPr lang="en-US">
                <a:solidFill>
                  <a:srgbClr val="FFFFFF"/>
                </a:solidFill>
                <a:latin typeface="Calibri" panose="020F0502020204030204"/>
              </a:rPr>
              <a:pPr algn="l">
                <a:spcAft>
                  <a:spcPts val="600"/>
                </a:spcAft>
                <a:defRPr/>
              </a:pPr>
              <a:t>9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4F14E3E-BF18-C49C-99D9-42A10DBFE0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6628" y="546354"/>
            <a:ext cx="8238744" cy="57652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99A3DCA-082A-7978-60B3-CF298326A8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2197" y="4909444"/>
            <a:ext cx="1536325" cy="1402202"/>
          </a:xfrm>
          <a:prstGeom prst="rect">
            <a:avLst/>
          </a:prstGeom>
        </p:spPr>
      </p:pic>
      <p:pic>
        <p:nvPicPr>
          <p:cNvPr id="14" name="Picture 13" descr="A yellow and black qr code&#10;&#10;Description automatically generated">
            <a:extLst>
              <a:ext uri="{FF2B5EF4-FFF2-40B4-BE49-F238E27FC236}">
                <a16:creationId xmlns:a16="http://schemas.microsoft.com/office/drawing/2014/main" id="{D1793298-418E-F3E9-F47E-77B85A6449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8" y="29925"/>
            <a:ext cx="1521462" cy="197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188187"/>
      </p:ext>
    </p:extLst>
  </p:cSld>
  <p:clrMapOvr>
    <a:masterClrMapping/>
  </p:clrMapOvr>
</p:sld>
</file>

<file path=ppt/theme/theme1.xml><?xml version="1.0" encoding="utf-8"?>
<a:theme xmlns:a="http://schemas.openxmlformats.org/drawingml/2006/main" name="OI&amp;T PPT Layout">
  <a:themeElements>
    <a:clrScheme name="OI&amp;T PPT Layout">
      <a:dk1>
        <a:srgbClr val="202020"/>
      </a:dk1>
      <a:lt1>
        <a:srgbClr val="FFFFFF"/>
      </a:lt1>
      <a:dk2>
        <a:srgbClr val="A7A7A7"/>
      </a:dk2>
      <a:lt2>
        <a:srgbClr val="535353"/>
      </a:lt2>
      <a:accent1>
        <a:srgbClr val="112E51"/>
      </a:accent1>
      <a:accent2>
        <a:srgbClr val="02BFE7"/>
      </a:accent2>
      <a:accent3>
        <a:srgbClr val="4C2C92"/>
      </a:accent3>
      <a:accent4>
        <a:srgbClr val="FDB81E"/>
      </a:accent4>
      <a:accent5>
        <a:srgbClr val="981B1E"/>
      </a:accent5>
      <a:accent6>
        <a:srgbClr val="2E8540"/>
      </a:accent6>
      <a:hlink>
        <a:srgbClr val="0000FF"/>
      </a:hlink>
      <a:folHlink>
        <a:srgbClr val="FF00FF"/>
      </a:folHlink>
    </a:clrScheme>
    <a:fontScheme name="OI&amp;T PPT Layout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I&amp;T PPT Layou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20202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20202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I&amp;T PPT Layout">
  <a:themeElements>
    <a:clrScheme name="OI&amp;T PPT Layout">
      <a:dk1>
        <a:srgbClr val="202020"/>
      </a:dk1>
      <a:lt1>
        <a:srgbClr val="FFFFFF"/>
      </a:lt1>
      <a:dk2>
        <a:srgbClr val="A7A7A7"/>
      </a:dk2>
      <a:lt2>
        <a:srgbClr val="535353"/>
      </a:lt2>
      <a:accent1>
        <a:srgbClr val="112E51"/>
      </a:accent1>
      <a:accent2>
        <a:srgbClr val="02BFE7"/>
      </a:accent2>
      <a:accent3>
        <a:srgbClr val="4C2C92"/>
      </a:accent3>
      <a:accent4>
        <a:srgbClr val="FDB81E"/>
      </a:accent4>
      <a:accent5>
        <a:srgbClr val="981B1E"/>
      </a:accent5>
      <a:accent6>
        <a:srgbClr val="2E8540"/>
      </a:accent6>
      <a:hlink>
        <a:srgbClr val="0000FF"/>
      </a:hlink>
      <a:folHlink>
        <a:srgbClr val="FF00FF"/>
      </a:folHlink>
    </a:clrScheme>
    <a:fontScheme name="OI&amp;T PPT Layout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I&amp;T PPT Layou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20202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20202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383C761160C349BDCD8423297C306E" ma:contentTypeVersion="18" ma:contentTypeDescription="Create a new document." ma:contentTypeScope="" ma:versionID="2ee9ee577cbd7578d9929fe517aef012">
  <xsd:schema xmlns:xsd="http://www.w3.org/2001/XMLSchema" xmlns:xs="http://www.w3.org/2001/XMLSchema" xmlns:p="http://schemas.microsoft.com/office/2006/metadata/properties" xmlns:ns3="cba2f41e-1e28-4b1a-a403-8175774be127" xmlns:ns4="94a4b5f7-eed2-4762-935c-e58ef2785b7c" targetNamespace="http://schemas.microsoft.com/office/2006/metadata/properties" ma:root="true" ma:fieldsID="e6387cad5e1b3384eb4e70203be7e749" ns3:_="" ns4:_="">
    <xsd:import namespace="cba2f41e-1e28-4b1a-a403-8175774be127"/>
    <xsd:import namespace="94a4b5f7-eed2-4762-935c-e58ef2785b7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MediaServiceLocation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a2f41e-1e28-4b1a-a403-8175774be12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a4b5f7-eed2-4762-935c-e58ef2785b7c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cba2f41e-1e28-4b1a-a403-8175774be127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53495D2-4714-48BE-BC51-9B2ACF32923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ba2f41e-1e28-4b1a-a403-8175774be127"/>
    <ds:schemaRef ds:uri="94a4b5f7-eed2-4762-935c-e58ef2785b7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5811CBB-9988-49B1-9C46-59D756E27DC6}">
  <ds:schemaRefs>
    <ds:schemaRef ds:uri="http://schemas.openxmlformats.org/package/2006/metadata/core-properties"/>
    <ds:schemaRef ds:uri="http://purl.org/dc/dcmitype/"/>
    <ds:schemaRef ds:uri="94a4b5f7-eed2-4762-935c-e58ef2785b7c"/>
    <ds:schemaRef ds:uri="cba2f41e-1e28-4b1a-a403-8175774be127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purl.org/dc/terms/"/>
    <ds:schemaRef ds:uri="http://www.w3.org/XML/1998/namespace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F195FF5C-229F-491C-91D3-47054933889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1789</Words>
  <Application>Microsoft Macintosh PowerPoint</Application>
  <PresentationFormat>Widescreen</PresentationFormat>
  <Paragraphs>271</Paragraphs>
  <Slides>26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Arial</vt:lpstr>
      <vt:lpstr>Arial,Sans-Serif</vt:lpstr>
      <vt:lpstr>Calibri</vt:lpstr>
      <vt:lpstr>Calibri body</vt:lpstr>
      <vt:lpstr>Calibri Light</vt:lpstr>
      <vt:lpstr>Gill Sans MT</vt:lpstr>
      <vt:lpstr>Wingdings</vt:lpstr>
      <vt:lpstr>OI&amp;T PPT Layout</vt:lpstr>
      <vt:lpstr>Office Theme</vt:lpstr>
      <vt:lpstr>AFGE LOCAL 1133</vt:lpstr>
      <vt:lpstr> WHAT IS A UNION</vt:lpstr>
      <vt:lpstr> AFGE OVERVIEW </vt:lpstr>
      <vt:lpstr>AFGE LOCAL 1133 ELIGIBILITY</vt:lpstr>
      <vt:lpstr> WHAT WE DO </vt:lpstr>
      <vt:lpstr>These are Just a Few of Many Reasons to Thank a Union</vt:lpstr>
      <vt:lpstr>Know Your Rights At Work</vt:lpstr>
      <vt:lpstr>HOW DO WE ACHIEVE THIS?</vt:lpstr>
      <vt:lpstr>PowerPoint Presentation</vt:lpstr>
      <vt:lpstr>AMERICAN FEDERATION OF  GOVERNMENT EMPLOYEES</vt:lpstr>
      <vt:lpstr>PowerPoint Presentation</vt:lpstr>
      <vt:lpstr>PowerPoint Presentation</vt:lpstr>
      <vt:lpstr>UNION DENTAL PROGRAMS</vt:lpstr>
      <vt:lpstr>PowerPoint Presentation</vt:lpstr>
      <vt:lpstr>AFLAC SHORT-TERM DISABILITY</vt:lpstr>
      <vt:lpstr>ADDITIONAL PLANS OFFERED</vt:lpstr>
      <vt:lpstr>PowerPoint Presentation</vt:lpstr>
      <vt:lpstr>  FEGLI Bi-Weekly Cost Analysis Example Active at Work  </vt:lpstr>
      <vt:lpstr>  Monthly Coverage and Cost Analysis RETIREE Cost for No Reduction of Basic, Option B &amp; Option C  </vt:lpstr>
      <vt:lpstr>UNION MEMBER LIFE </vt:lpstr>
      <vt:lpstr>AFGE RETIREMENT DIVISION</vt:lpstr>
      <vt:lpstr>Sign Up Today!</vt:lpstr>
      <vt:lpstr>  HOW TO BECOME A MEMBER!  </vt:lpstr>
      <vt:lpstr>Sign Up For Our  Website!</vt:lpstr>
      <vt:lpstr>How to Contact Us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American Federation of Government Employees</dc:title>
  <dc:creator>Eric Ellenwood</dc:creator>
  <cp:lastModifiedBy>Carla Michelle Ortiz</cp:lastModifiedBy>
  <cp:revision>94</cp:revision>
  <dcterms:modified xsi:type="dcterms:W3CDTF">2025-02-12T15:46:40Z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0x01010023383C761160C349BDCD8423297C306E</vt:lpwstr>
  </property>
</Properties>
</file>